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138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3806" y="1943836"/>
            <a:ext cx="8076387" cy="1781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75917" y="1537157"/>
            <a:ext cx="6392164" cy="4141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685800"/>
            <a:ext cx="3810000" cy="5520742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50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en-US" sz="4400" b="1" spc="-735" dirty="0">
                <a:solidFill>
                  <a:srgbClr val="FFFFFF"/>
                </a:solidFill>
                <a:latin typeface="Arial"/>
                <a:cs typeface="Arial"/>
              </a:rPr>
              <a:t>ALAT UKUR </a:t>
            </a:r>
            <a:r>
              <a:rPr sz="4400" b="1" spc="-555" dirty="0">
                <a:solidFill>
                  <a:srgbClr val="FFFFFF"/>
                </a:solidFill>
                <a:latin typeface="Arial"/>
                <a:cs typeface="Arial"/>
              </a:rPr>
              <a:t>PSIKOLOGI</a:t>
            </a:r>
            <a:endParaRPr lang="en-US" sz="4400" b="1" spc="-555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endParaRPr lang="en-US" sz="4400" b="1" spc="-555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endParaRPr lang="en-US" sz="4400" b="1" spc="-555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endParaRPr lang="en-US" sz="4400" b="1" spc="-555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endParaRPr lang="en-US" sz="4400" b="1" spc="-555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endParaRPr sz="4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95800" y="701165"/>
            <a:ext cx="3956304" cy="5413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77923B"/>
          </a:solidFill>
        </p:spPr>
        <p:txBody>
          <a:bodyPr vert="horz" wrap="square" lIns="0" tIns="200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80"/>
              </a:spcBef>
            </a:pPr>
            <a:r>
              <a:rPr sz="4400" spc="-335" dirty="0"/>
              <a:t>Kelemahan </a:t>
            </a:r>
            <a:r>
              <a:rPr sz="4400" spc="-605" dirty="0"/>
              <a:t>Tes</a:t>
            </a:r>
            <a:r>
              <a:rPr sz="4400" spc="-165" dirty="0"/>
              <a:t> </a:t>
            </a:r>
            <a:r>
              <a:rPr sz="4400" spc="-390" dirty="0"/>
              <a:t>Psikologi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57200" y="1600200"/>
            <a:ext cx="8229600" cy="1676400"/>
          </a:xfrm>
          <a:prstGeom prst="rect">
            <a:avLst/>
          </a:prstGeom>
          <a:solidFill>
            <a:srgbClr val="D0A800"/>
          </a:solidFill>
        </p:spPr>
        <p:txBody>
          <a:bodyPr vert="horz" wrap="square" lIns="0" tIns="20320" rIns="0" bIns="0" rtlCol="0">
            <a:spAutoFit/>
          </a:bodyPr>
          <a:lstStyle/>
          <a:p>
            <a:pPr marL="434340" marR="618490" indent="-343535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434340" algn="l"/>
                <a:tab pos="434975" algn="l"/>
              </a:tabLst>
            </a:pPr>
            <a:r>
              <a:rPr sz="3200" b="1" spc="-235" dirty="0">
                <a:solidFill>
                  <a:srgbClr val="FFFFFF"/>
                </a:solidFill>
                <a:latin typeface="Arial"/>
                <a:cs typeface="Arial"/>
              </a:rPr>
              <a:t>Tidak </a:t>
            </a:r>
            <a:r>
              <a:rPr sz="3200" b="1" spc="-210" dirty="0">
                <a:solidFill>
                  <a:srgbClr val="FFFFFF"/>
                </a:solidFill>
                <a:latin typeface="Arial"/>
                <a:cs typeface="Arial"/>
              </a:rPr>
              <a:t>ada </a:t>
            </a:r>
            <a:r>
              <a:rPr sz="3200" b="1" spc="-200" dirty="0">
                <a:solidFill>
                  <a:srgbClr val="FFFFFF"/>
                </a:solidFill>
                <a:latin typeface="Arial"/>
                <a:cs typeface="Arial"/>
              </a:rPr>
              <a:t>pendekatan </a:t>
            </a:r>
            <a:r>
              <a:rPr sz="3200" b="1" spc="-235" dirty="0">
                <a:solidFill>
                  <a:srgbClr val="FFFFFF"/>
                </a:solidFill>
                <a:latin typeface="Arial"/>
                <a:cs typeface="Arial"/>
              </a:rPr>
              <a:t>tunggal </a:t>
            </a:r>
            <a:r>
              <a:rPr sz="3200" b="1" spc="-195" dirty="0">
                <a:solidFill>
                  <a:srgbClr val="FFFFFF"/>
                </a:solidFill>
                <a:latin typeface="Arial"/>
                <a:cs typeface="Arial"/>
              </a:rPr>
              <a:t>dalam  </a:t>
            </a:r>
            <a:r>
              <a:rPr sz="3200" b="1" spc="-250" dirty="0">
                <a:solidFill>
                  <a:srgbClr val="FFFFFF"/>
                </a:solidFill>
                <a:latin typeface="Arial"/>
                <a:cs typeface="Arial"/>
              </a:rPr>
              <a:t>pengukuran </a:t>
            </a:r>
            <a:r>
              <a:rPr sz="3200" b="1" spc="-265" dirty="0">
                <a:solidFill>
                  <a:srgbClr val="FFFFFF"/>
                </a:solidFill>
                <a:latin typeface="Arial"/>
                <a:cs typeface="Arial"/>
              </a:rPr>
              <a:t>dengan </a:t>
            </a:r>
            <a:r>
              <a:rPr sz="3200" b="1" spc="-240" dirty="0">
                <a:solidFill>
                  <a:srgbClr val="FFFFFF"/>
                </a:solidFill>
                <a:latin typeface="Arial"/>
                <a:cs typeface="Arial"/>
              </a:rPr>
              <a:t>konstruk </a:t>
            </a:r>
            <a:r>
              <a:rPr sz="3200" b="1" spc="-225" dirty="0">
                <a:solidFill>
                  <a:srgbClr val="FFFFFF"/>
                </a:solidFill>
                <a:latin typeface="Arial"/>
                <a:cs typeface="Arial"/>
              </a:rPr>
              <a:t>apapun </a:t>
            </a:r>
            <a:r>
              <a:rPr sz="3200" b="1" spc="-300" dirty="0">
                <a:solidFill>
                  <a:srgbClr val="FFFFFF"/>
                </a:solidFill>
                <a:latin typeface="Arial"/>
                <a:cs typeface="Arial"/>
              </a:rPr>
              <a:t>yang  </a:t>
            </a:r>
            <a:r>
              <a:rPr sz="3200" b="1" spc="-175" dirty="0">
                <a:solidFill>
                  <a:srgbClr val="FFFFFF"/>
                </a:solidFill>
                <a:latin typeface="Arial"/>
                <a:cs typeface="Arial"/>
              </a:rPr>
              <a:t>dapat </a:t>
            </a:r>
            <a:r>
              <a:rPr sz="3200" b="1" spc="-145" dirty="0">
                <a:solidFill>
                  <a:srgbClr val="FFFFFF"/>
                </a:solidFill>
                <a:latin typeface="Arial"/>
                <a:cs typeface="Arial"/>
              </a:rPr>
              <a:t>diterima </a:t>
            </a:r>
            <a:r>
              <a:rPr sz="3200" b="1" spc="-285" dirty="0">
                <a:solidFill>
                  <a:srgbClr val="FFFFFF"/>
                </a:solidFill>
                <a:latin typeface="Arial"/>
                <a:cs typeface="Arial"/>
              </a:rPr>
              <a:t>secara</a:t>
            </a:r>
            <a:r>
              <a:rPr sz="3200" b="1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25" dirty="0">
                <a:solidFill>
                  <a:srgbClr val="FFFFFF"/>
                </a:solidFill>
                <a:latin typeface="Arial"/>
                <a:cs typeface="Arial"/>
              </a:rPr>
              <a:t>universal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9443" y="3596666"/>
            <a:ext cx="3900487" cy="2585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86866" y="3496723"/>
            <a:ext cx="3530599" cy="27956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E36C09"/>
          </a:solidFill>
        </p:spPr>
        <p:txBody>
          <a:bodyPr vert="horz" wrap="square" lIns="0" tIns="200660" rIns="0" bIns="0" rtlCol="0">
            <a:spAutoFit/>
          </a:bodyPr>
          <a:lstStyle/>
          <a:p>
            <a:pPr marL="561340">
              <a:lnSpc>
                <a:spcPct val="100000"/>
              </a:lnSpc>
              <a:spcBef>
                <a:spcPts val="1580"/>
              </a:spcBef>
            </a:pPr>
            <a:r>
              <a:rPr sz="4400" spc="-335" dirty="0"/>
              <a:t>Kelemahan </a:t>
            </a:r>
            <a:r>
              <a:rPr sz="4400" spc="-605" dirty="0"/>
              <a:t>Tes </a:t>
            </a:r>
            <a:r>
              <a:rPr sz="4400" spc="-390" dirty="0"/>
              <a:t>Psikologi</a:t>
            </a:r>
            <a:r>
              <a:rPr sz="4400" spc="-425" dirty="0"/>
              <a:t> </a:t>
            </a:r>
            <a:r>
              <a:rPr sz="4400" spc="-160" dirty="0"/>
              <a:t>(lanj.)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455676" y="1679448"/>
            <a:ext cx="2186940" cy="4369435"/>
            <a:chOff x="455676" y="1679448"/>
            <a:chExt cx="2186940" cy="4369435"/>
          </a:xfrm>
        </p:grpSpPr>
        <p:sp>
          <p:nvSpPr>
            <p:cNvPr id="4" name="object 4"/>
            <p:cNvSpPr/>
            <p:nvPr/>
          </p:nvSpPr>
          <p:spPr>
            <a:xfrm>
              <a:off x="468630" y="1692402"/>
              <a:ext cx="2161540" cy="4343400"/>
            </a:xfrm>
            <a:custGeom>
              <a:avLst/>
              <a:gdLst/>
              <a:ahLst/>
              <a:cxnLst/>
              <a:rect l="l" t="t" r="r" b="b"/>
              <a:pathLst>
                <a:path w="2161540" h="4343400">
                  <a:moveTo>
                    <a:pt x="1944877" y="0"/>
                  </a:moveTo>
                  <a:lnTo>
                    <a:pt x="216103" y="0"/>
                  </a:lnTo>
                  <a:lnTo>
                    <a:pt x="166551" y="5708"/>
                  </a:lnTo>
                  <a:lnTo>
                    <a:pt x="121064" y="21969"/>
                  </a:lnTo>
                  <a:lnTo>
                    <a:pt x="80939" y="47486"/>
                  </a:lnTo>
                  <a:lnTo>
                    <a:pt x="47474" y="80960"/>
                  </a:lnTo>
                  <a:lnTo>
                    <a:pt x="21964" y="121094"/>
                  </a:lnTo>
                  <a:lnTo>
                    <a:pt x="5707" y="166591"/>
                  </a:lnTo>
                  <a:lnTo>
                    <a:pt x="0" y="216153"/>
                  </a:lnTo>
                  <a:lnTo>
                    <a:pt x="0" y="4127296"/>
                  </a:lnTo>
                  <a:lnTo>
                    <a:pt x="5707" y="4176848"/>
                  </a:lnTo>
                  <a:lnTo>
                    <a:pt x="21964" y="4222335"/>
                  </a:lnTo>
                  <a:lnTo>
                    <a:pt x="47474" y="4262460"/>
                  </a:lnTo>
                  <a:lnTo>
                    <a:pt x="80939" y="4295925"/>
                  </a:lnTo>
                  <a:lnTo>
                    <a:pt x="121064" y="4321435"/>
                  </a:lnTo>
                  <a:lnTo>
                    <a:pt x="166551" y="4337692"/>
                  </a:lnTo>
                  <a:lnTo>
                    <a:pt x="216103" y="4343400"/>
                  </a:lnTo>
                  <a:lnTo>
                    <a:pt x="1944877" y="4343400"/>
                  </a:lnTo>
                  <a:lnTo>
                    <a:pt x="1994440" y="4337692"/>
                  </a:lnTo>
                  <a:lnTo>
                    <a:pt x="2039937" y="4321435"/>
                  </a:lnTo>
                  <a:lnTo>
                    <a:pt x="2080071" y="4295925"/>
                  </a:lnTo>
                  <a:lnTo>
                    <a:pt x="2113545" y="4262460"/>
                  </a:lnTo>
                  <a:lnTo>
                    <a:pt x="2139062" y="4222335"/>
                  </a:lnTo>
                  <a:lnTo>
                    <a:pt x="2155323" y="4176848"/>
                  </a:lnTo>
                  <a:lnTo>
                    <a:pt x="2161032" y="4127296"/>
                  </a:lnTo>
                  <a:lnTo>
                    <a:pt x="2161032" y="216153"/>
                  </a:lnTo>
                  <a:lnTo>
                    <a:pt x="2155323" y="166591"/>
                  </a:lnTo>
                  <a:lnTo>
                    <a:pt x="2139062" y="121094"/>
                  </a:lnTo>
                  <a:lnTo>
                    <a:pt x="2113545" y="80960"/>
                  </a:lnTo>
                  <a:lnTo>
                    <a:pt x="2080071" y="47486"/>
                  </a:lnTo>
                  <a:lnTo>
                    <a:pt x="2039937" y="21969"/>
                  </a:lnTo>
                  <a:lnTo>
                    <a:pt x="1994440" y="5708"/>
                  </a:lnTo>
                  <a:lnTo>
                    <a:pt x="194487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8630" y="1692402"/>
              <a:ext cx="2161540" cy="4343400"/>
            </a:xfrm>
            <a:custGeom>
              <a:avLst/>
              <a:gdLst/>
              <a:ahLst/>
              <a:cxnLst/>
              <a:rect l="l" t="t" r="r" b="b"/>
              <a:pathLst>
                <a:path w="2161540" h="4343400">
                  <a:moveTo>
                    <a:pt x="0" y="216153"/>
                  </a:moveTo>
                  <a:lnTo>
                    <a:pt x="5707" y="166591"/>
                  </a:lnTo>
                  <a:lnTo>
                    <a:pt x="21964" y="121094"/>
                  </a:lnTo>
                  <a:lnTo>
                    <a:pt x="47474" y="80960"/>
                  </a:lnTo>
                  <a:lnTo>
                    <a:pt x="80939" y="47486"/>
                  </a:lnTo>
                  <a:lnTo>
                    <a:pt x="121064" y="21969"/>
                  </a:lnTo>
                  <a:lnTo>
                    <a:pt x="166551" y="5708"/>
                  </a:lnTo>
                  <a:lnTo>
                    <a:pt x="216103" y="0"/>
                  </a:lnTo>
                  <a:lnTo>
                    <a:pt x="1944877" y="0"/>
                  </a:lnTo>
                  <a:lnTo>
                    <a:pt x="1994440" y="5708"/>
                  </a:lnTo>
                  <a:lnTo>
                    <a:pt x="2039937" y="21969"/>
                  </a:lnTo>
                  <a:lnTo>
                    <a:pt x="2080071" y="47486"/>
                  </a:lnTo>
                  <a:lnTo>
                    <a:pt x="2113545" y="80960"/>
                  </a:lnTo>
                  <a:lnTo>
                    <a:pt x="2139062" y="121094"/>
                  </a:lnTo>
                  <a:lnTo>
                    <a:pt x="2155323" y="166591"/>
                  </a:lnTo>
                  <a:lnTo>
                    <a:pt x="2161032" y="216153"/>
                  </a:lnTo>
                  <a:lnTo>
                    <a:pt x="2161032" y="4127296"/>
                  </a:lnTo>
                  <a:lnTo>
                    <a:pt x="2155323" y="4176848"/>
                  </a:lnTo>
                  <a:lnTo>
                    <a:pt x="2139062" y="4222335"/>
                  </a:lnTo>
                  <a:lnTo>
                    <a:pt x="2113545" y="4262460"/>
                  </a:lnTo>
                  <a:lnTo>
                    <a:pt x="2080071" y="4295925"/>
                  </a:lnTo>
                  <a:lnTo>
                    <a:pt x="2039937" y="4321435"/>
                  </a:lnTo>
                  <a:lnTo>
                    <a:pt x="1994440" y="4337692"/>
                  </a:lnTo>
                  <a:lnTo>
                    <a:pt x="1944877" y="4343400"/>
                  </a:lnTo>
                  <a:lnTo>
                    <a:pt x="216103" y="4343400"/>
                  </a:lnTo>
                  <a:lnTo>
                    <a:pt x="166551" y="4337692"/>
                  </a:lnTo>
                  <a:lnTo>
                    <a:pt x="121064" y="4321435"/>
                  </a:lnTo>
                  <a:lnTo>
                    <a:pt x="80939" y="4295925"/>
                  </a:lnTo>
                  <a:lnTo>
                    <a:pt x="47474" y="4262460"/>
                  </a:lnTo>
                  <a:lnTo>
                    <a:pt x="21964" y="4222335"/>
                  </a:lnTo>
                  <a:lnTo>
                    <a:pt x="5707" y="4176848"/>
                  </a:lnTo>
                  <a:lnTo>
                    <a:pt x="0" y="4127296"/>
                  </a:lnTo>
                  <a:lnTo>
                    <a:pt x="0" y="21615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48716" y="2575941"/>
            <a:ext cx="1799589" cy="251015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635" algn="ctr">
              <a:lnSpc>
                <a:spcPct val="91600"/>
              </a:lnSpc>
              <a:spcBef>
                <a:spcPts val="315"/>
              </a:spcBef>
            </a:pPr>
            <a:r>
              <a:rPr sz="2200" b="1" spc="-195" dirty="0">
                <a:solidFill>
                  <a:srgbClr val="FFFFFF"/>
                </a:solidFill>
                <a:latin typeface="Arial"/>
                <a:cs typeface="Arial"/>
              </a:rPr>
              <a:t>Pengukuran  </a:t>
            </a:r>
            <a:r>
              <a:rPr sz="2200" b="1" spc="-200" dirty="0">
                <a:solidFill>
                  <a:srgbClr val="FFFFFF"/>
                </a:solidFill>
                <a:latin typeface="Arial"/>
                <a:cs typeface="Arial"/>
              </a:rPr>
              <a:t>psikologis </a:t>
            </a:r>
            <a:r>
              <a:rPr sz="2200" b="1" spc="-155" dirty="0">
                <a:solidFill>
                  <a:srgbClr val="FFFFFF"/>
                </a:solidFill>
                <a:latin typeface="Arial"/>
                <a:cs typeface="Arial"/>
              </a:rPr>
              <a:t>pada  </a:t>
            </a:r>
            <a:r>
              <a:rPr sz="2200" b="1" spc="-180" dirty="0">
                <a:solidFill>
                  <a:srgbClr val="FFFFFF"/>
                </a:solidFill>
                <a:latin typeface="Arial"/>
                <a:cs typeface="Arial"/>
              </a:rPr>
              <a:t>umumnya  </a:t>
            </a:r>
            <a:r>
              <a:rPr sz="2200" b="1" spc="-165" dirty="0">
                <a:solidFill>
                  <a:srgbClr val="FFFFFF"/>
                </a:solidFill>
                <a:latin typeface="Arial"/>
                <a:cs typeface="Arial"/>
              </a:rPr>
              <a:t>didasarkan  </a:t>
            </a:r>
            <a:r>
              <a:rPr sz="2200" b="1" spc="-155" dirty="0">
                <a:solidFill>
                  <a:srgbClr val="FFFFFF"/>
                </a:solidFill>
                <a:latin typeface="Arial"/>
                <a:cs typeface="Arial"/>
              </a:rPr>
              <a:t>pada </a:t>
            </a:r>
            <a:r>
              <a:rPr sz="2200" b="1" spc="-170" dirty="0">
                <a:solidFill>
                  <a:srgbClr val="FFFFFF"/>
                </a:solidFill>
                <a:latin typeface="Arial"/>
                <a:cs typeface="Arial"/>
              </a:rPr>
              <a:t>sampel  </a:t>
            </a:r>
            <a:r>
              <a:rPr sz="2200" b="1" spc="-130" dirty="0">
                <a:solidFill>
                  <a:srgbClr val="FFFFFF"/>
                </a:solidFill>
                <a:latin typeface="Arial"/>
                <a:cs typeface="Arial"/>
              </a:rPr>
              <a:t>perilaku </a:t>
            </a:r>
            <a:r>
              <a:rPr sz="2200" b="1" spc="-210" dirty="0">
                <a:solidFill>
                  <a:srgbClr val="FFFFFF"/>
                </a:solidFill>
                <a:latin typeface="Arial"/>
                <a:cs typeface="Arial"/>
              </a:rPr>
              <a:t>yang  </a:t>
            </a:r>
            <a:r>
              <a:rPr sz="2200" b="1" spc="-155" dirty="0">
                <a:solidFill>
                  <a:srgbClr val="FFFFFF"/>
                </a:solidFill>
                <a:latin typeface="Arial"/>
                <a:cs typeface="Arial"/>
              </a:rPr>
              <a:t>jumlahnya  </a:t>
            </a:r>
            <a:r>
              <a:rPr sz="2200" b="1" spc="-130" dirty="0">
                <a:solidFill>
                  <a:srgbClr val="FFFFFF"/>
                </a:solidFill>
                <a:latin typeface="Arial"/>
                <a:cs typeface="Arial"/>
              </a:rPr>
              <a:t>terbatas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43783" y="3595115"/>
            <a:ext cx="459105" cy="536575"/>
          </a:xfrm>
          <a:custGeom>
            <a:avLst/>
            <a:gdLst/>
            <a:ahLst/>
            <a:cxnLst/>
            <a:rect l="l" t="t" r="r" b="b"/>
            <a:pathLst>
              <a:path w="459104" h="536575">
                <a:moveTo>
                  <a:pt x="229362" y="0"/>
                </a:moveTo>
                <a:lnTo>
                  <a:pt x="229362" y="107315"/>
                </a:lnTo>
                <a:lnTo>
                  <a:pt x="0" y="107315"/>
                </a:lnTo>
                <a:lnTo>
                  <a:pt x="0" y="429133"/>
                </a:lnTo>
                <a:lnTo>
                  <a:pt x="229362" y="429133"/>
                </a:lnTo>
                <a:lnTo>
                  <a:pt x="229362" y="536448"/>
                </a:lnTo>
                <a:lnTo>
                  <a:pt x="458724" y="268224"/>
                </a:lnTo>
                <a:lnTo>
                  <a:pt x="22936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3479228" y="1587944"/>
            <a:ext cx="2187575" cy="4552315"/>
            <a:chOff x="3479228" y="1587944"/>
            <a:chExt cx="2187575" cy="4552315"/>
          </a:xfrm>
        </p:grpSpPr>
        <p:sp>
          <p:nvSpPr>
            <p:cNvPr id="9" name="object 9"/>
            <p:cNvSpPr/>
            <p:nvPr/>
          </p:nvSpPr>
          <p:spPr>
            <a:xfrm>
              <a:off x="3492245" y="1600962"/>
              <a:ext cx="2161540" cy="4526280"/>
            </a:xfrm>
            <a:custGeom>
              <a:avLst/>
              <a:gdLst/>
              <a:ahLst/>
              <a:cxnLst/>
              <a:rect l="l" t="t" r="r" b="b"/>
              <a:pathLst>
                <a:path w="2161540" h="4526280">
                  <a:moveTo>
                    <a:pt x="1944877" y="0"/>
                  </a:moveTo>
                  <a:lnTo>
                    <a:pt x="216153" y="0"/>
                  </a:lnTo>
                  <a:lnTo>
                    <a:pt x="166591" y="5708"/>
                  </a:lnTo>
                  <a:lnTo>
                    <a:pt x="121094" y="21969"/>
                  </a:lnTo>
                  <a:lnTo>
                    <a:pt x="80960" y="47486"/>
                  </a:lnTo>
                  <a:lnTo>
                    <a:pt x="47486" y="80960"/>
                  </a:lnTo>
                  <a:lnTo>
                    <a:pt x="21969" y="121094"/>
                  </a:lnTo>
                  <a:lnTo>
                    <a:pt x="5708" y="166591"/>
                  </a:lnTo>
                  <a:lnTo>
                    <a:pt x="0" y="216153"/>
                  </a:lnTo>
                  <a:lnTo>
                    <a:pt x="0" y="4310176"/>
                  </a:lnTo>
                  <a:lnTo>
                    <a:pt x="5708" y="4359728"/>
                  </a:lnTo>
                  <a:lnTo>
                    <a:pt x="21969" y="4405215"/>
                  </a:lnTo>
                  <a:lnTo>
                    <a:pt x="47486" y="4445340"/>
                  </a:lnTo>
                  <a:lnTo>
                    <a:pt x="80960" y="4478805"/>
                  </a:lnTo>
                  <a:lnTo>
                    <a:pt x="121094" y="4504315"/>
                  </a:lnTo>
                  <a:lnTo>
                    <a:pt x="166591" y="4520572"/>
                  </a:lnTo>
                  <a:lnTo>
                    <a:pt x="216153" y="4526280"/>
                  </a:lnTo>
                  <a:lnTo>
                    <a:pt x="1944877" y="4526280"/>
                  </a:lnTo>
                  <a:lnTo>
                    <a:pt x="1994440" y="4520572"/>
                  </a:lnTo>
                  <a:lnTo>
                    <a:pt x="2039937" y="4504315"/>
                  </a:lnTo>
                  <a:lnTo>
                    <a:pt x="2080071" y="4478805"/>
                  </a:lnTo>
                  <a:lnTo>
                    <a:pt x="2113545" y="4445340"/>
                  </a:lnTo>
                  <a:lnTo>
                    <a:pt x="2139062" y="4405215"/>
                  </a:lnTo>
                  <a:lnTo>
                    <a:pt x="2155323" y="4359728"/>
                  </a:lnTo>
                  <a:lnTo>
                    <a:pt x="2161031" y="4310176"/>
                  </a:lnTo>
                  <a:lnTo>
                    <a:pt x="2161031" y="216153"/>
                  </a:lnTo>
                  <a:lnTo>
                    <a:pt x="2155323" y="166591"/>
                  </a:lnTo>
                  <a:lnTo>
                    <a:pt x="2139062" y="121094"/>
                  </a:lnTo>
                  <a:lnTo>
                    <a:pt x="2113545" y="80960"/>
                  </a:lnTo>
                  <a:lnTo>
                    <a:pt x="2080071" y="47486"/>
                  </a:lnTo>
                  <a:lnTo>
                    <a:pt x="2039937" y="21969"/>
                  </a:lnTo>
                  <a:lnTo>
                    <a:pt x="1994440" y="5708"/>
                  </a:lnTo>
                  <a:lnTo>
                    <a:pt x="1944877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92245" y="1600962"/>
              <a:ext cx="2161540" cy="4526280"/>
            </a:xfrm>
            <a:custGeom>
              <a:avLst/>
              <a:gdLst/>
              <a:ahLst/>
              <a:cxnLst/>
              <a:rect l="l" t="t" r="r" b="b"/>
              <a:pathLst>
                <a:path w="2161540" h="4526280">
                  <a:moveTo>
                    <a:pt x="0" y="216153"/>
                  </a:moveTo>
                  <a:lnTo>
                    <a:pt x="5708" y="166591"/>
                  </a:lnTo>
                  <a:lnTo>
                    <a:pt x="21969" y="121094"/>
                  </a:lnTo>
                  <a:lnTo>
                    <a:pt x="47486" y="80960"/>
                  </a:lnTo>
                  <a:lnTo>
                    <a:pt x="80960" y="47486"/>
                  </a:lnTo>
                  <a:lnTo>
                    <a:pt x="121094" y="21969"/>
                  </a:lnTo>
                  <a:lnTo>
                    <a:pt x="166591" y="5708"/>
                  </a:lnTo>
                  <a:lnTo>
                    <a:pt x="216153" y="0"/>
                  </a:lnTo>
                  <a:lnTo>
                    <a:pt x="1944877" y="0"/>
                  </a:lnTo>
                  <a:lnTo>
                    <a:pt x="1994440" y="5708"/>
                  </a:lnTo>
                  <a:lnTo>
                    <a:pt x="2039937" y="21969"/>
                  </a:lnTo>
                  <a:lnTo>
                    <a:pt x="2080071" y="47486"/>
                  </a:lnTo>
                  <a:lnTo>
                    <a:pt x="2113545" y="80960"/>
                  </a:lnTo>
                  <a:lnTo>
                    <a:pt x="2139062" y="121094"/>
                  </a:lnTo>
                  <a:lnTo>
                    <a:pt x="2155323" y="166591"/>
                  </a:lnTo>
                  <a:lnTo>
                    <a:pt x="2161031" y="216153"/>
                  </a:lnTo>
                  <a:lnTo>
                    <a:pt x="2161031" y="4310176"/>
                  </a:lnTo>
                  <a:lnTo>
                    <a:pt x="2155323" y="4359728"/>
                  </a:lnTo>
                  <a:lnTo>
                    <a:pt x="2139062" y="4405215"/>
                  </a:lnTo>
                  <a:lnTo>
                    <a:pt x="2113545" y="4445340"/>
                  </a:lnTo>
                  <a:lnTo>
                    <a:pt x="2080071" y="4478805"/>
                  </a:lnTo>
                  <a:lnTo>
                    <a:pt x="2039937" y="4504315"/>
                  </a:lnTo>
                  <a:lnTo>
                    <a:pt x="1994440" y="4520572"/>
                  </a:lnTo>
                  <a:lnTo>
                    <a:pt x="1944877" y="4526280"/>
                  </a:lnTo>
                  <a:lnTo>
                    <a:pt x="216153" y="4526280"/>
                  </a:lnTo>
                  <a:lnTo>
                    <a:pt x="166591" y="4520572"/>
                  </a:lnTo>
                  <a:lnTo>
                    <a:pt x="121094" y="4504315"/>
                  </a:lnTo>
                  <a:lnTo>
                    <a:pt x="80960" y="4478805"/>
                  </a:lnTo>
                  <a:lnTo>
                    <a:pt x="47486" y="4445340"/>
                  </a:lnTo>
                  <a:lnTo>
                    <a:pt x="21969" y="4405215"/>
                  </a:lnTo>
                  <a:lnTo>
                    <a:pt x="5708" y="4359728"/>
                  </a:lnTo>
                  <a:lnTo>
                    <a:pt x="0" y="4310176"/>
                  </a:lnTo>
                  <a:lnTo>
                    <a:pt x="0" y="21615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843654" y="1820621"/>
            <a:ext cx="1456690" cy="18542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ctr">
              <a:lnSpc>
                <a:spcPct val="91600"/>
              </a:lnSpc>
              <a:spcBef>
                <a:spcPts val="425"/>
              </a:spcBef>
            </a:pPr>
            <a:r>
              <a:rPr sz="3200" b="1" spc="-484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b="1" spc="-210" dirty="0">
                <a:solidFill>
                  <a:srgbClr val="FFFFFF"/>
                </a:solidFill>
                <a:latin typeface="Arial"/>
                <a:cs typeface="Arial"/>
              </a:rPr>
              <a:t>opulasi  </a:t>
            </a:r>
            <a:r>
              <a:rPr sz="3200" b="1" spc="-180" dirty="0">
                <a:solidFill>
                  <a:srgbClr val="FFFFFF"/>
                </a:solidFill>
                <a:latin typeface="Arial"/>
                <a:cs typeface="Arial"/>
              </a:rPr>
              <a:t>perilaku  </a:t>
            </a:r>
            <a:r>
              <a:rPr sz="3200" b="1" spc="-150" dirty="0">
                <a:solidFill>
                  <a:srgbClr val="FFFFFF"/>
                </a:solidFill>
                <a:latin typeface="Arial"/>
                <a:cs typeface="Arial"/>
              </a:rPr>
              <a:t>tidak  </a:t>
            </a:r>
            <a:r>
              <a:rPr sz="3200" b="1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b="1" spc="-180" dirty="0">
                <a:solidFill>
                  <a:srgbClr val="FFFFFF"/>
                </a:solidFill>
                <a:latin typeface="Arial"/>
                <a:cs typeface="Arial"/>
              </a:rPr>
              <a:t>erb</a:t>
            </a:r>
            <a:r>
              <a:rPr sz="3200" b="1" spc="-2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b="1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b="1" spc="-35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57371" y="4401692"/>
            <a:ext cx="1428115" cy="14071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635" algn="ctr">
              <a:lnSpc>
                <a:spcPct val="91600"/>
              </a:lnSpc>
              <a:spcBef>
                <a:spcPts val="425"/>
              </a:spcBef>
            </a:pPr>
            <a:r>
              <a:rPr sz="3200" b="1" spc="-190" dirty="0">
                <a:solidFill>
                  <a:srgbClr val="FFFFFF"/>
                </a:solidFill>
                <a:latin typeface="Arial"/>
                <a:cs typeface="Arial"/>
              </a:rPr>
              <a:t>jumlah  </a:t>
            </a:r>
            <a:r>
              <a:rPr sz="3200" b="1" spc="-260" dirty="0">
                <a:solidFill>
                  <a:srgbClr val="FFFFFF"/>
                </a:solidFill>
                <a:latin typeface="Arial"/>
                <a:cs typeface="Arial"/>
              </a:rPr>
              <a:t>soal  </a:t>
            </a:r>
            <a:r>
              <a:rPr sz="3200" b="1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b="1" spc="-180" dirty="0">
                <a:solidFill>
                  <a:srgbClr val="FFFFFF"/>
                </a:solidFill>
                <a:latin typeface="Arial"/>
                <a:cs typeface="Arial"/>
              </a:rPr>
              <a:t>erb</a:t>
            </a:r>
            <a:r>
              <a:rPr sz="3200" b="1" spc="-2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b="1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b="1" spc="-35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867400" y="3595115"/>
            <a:ext cx="459105" cy="536575"/>
          </a:xfrm>
          <a:custGeom>
            <a:avLst/>
            <a:gdLst/>
            <a:ahLst/>
            <a:cxnLst/>
            <a:rect l="l" t="t" r="r" b="b"/>
            <a:pathLst>
              <a:path w="459104" h="536575">
                <a:moveTo>
                  <a:pt x="229362" y="0"/>
                </a:moveTo>
                <a:lnTo>
                  <a:pt x="229362" y="107315"/>
                </a:lnTo>
                <a:lnTo>
                  <a:pt x="0" y="107315"/>
                </a:lnTo>
                <a:lnTo>
                  <a:pt x="0" y="429133"/>
                </a:lnTo>
                <a:lnTo>
                  <a:pt x="229362" y="429133"/>
                </a:lnTo>
                <a:lnTo>
                  <a:pt x="229362" y="536448"/>
                </a:lnTo>
                <a:lnTo>
                  <a:pt x="458724" y="268224"/>
                </a:lnTo>
                <a:lnTo>
                  <a:pt x="229362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6502907" y="1588008"/>
            <a:ext cx="2186940" cy="4552315"/>
            <a:chOff x="6502907" y="1588008"/>
            <a:chExt cx="2186940" cy="4552315"/>
          </a:xfrm>
        </p:grpSpPr>
        <p:sp>
          <p:nvSpPr>
            <p:cNvPr id="15" name="object 15"/>
            <p:cNvSpPr/>
            <p:nvPr/>
          </p:nvSpPr>
          <p:spPr>
            <a:xfrm>
              <a:off x="6515861" y="1600962"/>
              <a:ext cx="2161540" cy="4526280"/>
            </a:xfrm>
            <a:custGeom>
              <a:avLst/>
              <a:gdLst/>
              <a:ahLst/>
              <a:cxnLst/>
              <a:rect l="l" t="t" r="r" b="b"/>
              <a:pathLst>
                <a:path w="2161540" h="4526280">
                  <a:moveTo>
                    <a:pt x="1944878" y="0"/>
                  </a:moveTo>
                  <a:lnTo>
                    <a:pt x="216154" y="0"/>
                  </a:lnTo>
                  <a:lnTo>
                    <a:pt x="166591" y="5708"/>
                  </a:lnTo>
                  <a:lnTo>
                    <a:pt x="121094" y="21969"/>
                  </a:lnTo>
                  <a:lnTo>
                    <a:pt x="80960" y="47486"/>
                  </a:lnTo>
                  <a:lnTo>
                    <a:pt x="47486" y="80960"/>
                  </a:lnTo>
                  <a:lnTo>
                    <a:pt x="21969" y="121094"/>
                  </a:lnTo>
                  <a:lnTo>
                    <a:pt x="5708" y="166591"/>
                  </a:lnTo>
                  <a:lnTo>
                    <a:pt x="0" y="216153"/>
                  </a:lnTo>
                  <a:lnTo>
                    <a:pt x="0" y="4310176"/>
                  </a:lnTo>
                  <a:lnTo>
                    <a:pt x="5708" y="4359728"/>
                  </a:lnTo>
                  <a:lnTo>
                    <a:pt x="21969" y="4405215"/>
                  </a:lnTo>
                  <a:lnTo>
                    <a:pt x="47486" y="4445340"/>
                  </a:lnTo>
                  <a:lnTo>
                    <a:pt x="80960" y="4478805"/>
                  </a:lnTo>
                  <a:lnTo>
                    <a:pt x="121094" y="4504315"/>
                  </a:lnTo>
                  <a:lnTo>
                    <a:pt x="166591" y="4520572"/>
                  </a:lnTo>
                  <a:lnTo>
                    <a:pt x="216154" y="4526280"/>
                  </a:lnTo>
                  <a:lnTo>
                    <a:pt x="1944878" y="4526280"/>
                  </a:lnTo>
                  <a:lnTo>
                    <a:pt x="1994440" y="4520572"/>
                  </a:lnTo>
                  <a:lnTo>
                    <a:pt x="2039937" y="4504315"/>
                  </a:lnTo>
                  <a:lnTo>
                    <a:pt x="2080071" y="4478805"/>
                  </a:lnTo>
                  <a:lnTo>
                    <a:pt x="2113545" y="4445340"/>
                  </a:lnTo>
                  <a:lnTo>
                    <a:pt x="2139062" y="4405215"/>
                  </a:lnTo>
                  <a:lnTo>
                    <a:pt x="2155323" y="4359728"/>
                  </a:lnTo>
                  <a:lnTo>
                    <a:pt x="2161032" y="4310176"/>
                  </a:lnTo>
                  <a:lnTo>
                    <a:pt x="2161032" y="216153"/>
                  </a:lnTo>
                  <a:lnTo>
                    <a:pt x="2155323" y="166591"/>
                  </a:lnTo>
                  <a:lnTo>
                    <a:pt x="2139062" y="121094"/>
                  </a:lnTo>
                  <a:lnTo>
                    <a:pt x="2113545" y="80960"/>
                  </a:lnTo>
                  <a:lnTo>
                    <a:pt x="2080071" y="47486"/>
                  </a:lnTo>
                  <a:lnTo>
                    <a:pt x="2039937" y="21969"/>
                  </a:lnTo>
                  <a:lnTo>
                    <a:pt x="1994440" y="5708"/>
                  </a:lnTo>
                  <a:lnTo>
                    <a:pt x="1944878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15861" y="1600962"/>
              <a:ext cx="2161540" cy="4526280"/>
            </a:xfrm>
            <a:custGeom>
              <a:avLst/>
              <a:gdLst/>
              <a:ahLst/>
              <a:cxnLst/>
              <a:rect l="l" t="t" r="r" b="b"/>
              <a:pathLst>
                <a:path w="2161540" h="4526280">
                  <a:moveTo>
                    <a:pt x="0" y="216153"/>
                  </a:moveTo>
                  <a:lnTo>
                    <a:pt x="5708" y="166591"/>
                  </a:lnTo>
                  <a:lnTo>
                    <a:pt x="21969" y="121094"/>
                  </a:lnTo>
                  <a:lnTo>
                    <a:pt x="47486" y="80960"/>
                  </a:lnTo>
                  <a:lnTo>
                    <a:pt x="80960" y="47486"/>
                  </a:lnTo>
                  <a:lnTo>
                    <a:pt x="121094" y="21969"/>
                  </a:lnTo>
                  <a:lnTo>
                    <a:pt x="166591" y="5708"/>
                  </a:lnTo>
                  <a:lnTo>
                    <a:pt x="216154" y="0"/>
                  </a:lnTo>
                  <a:lnTo>
                    <a:pt x="1944878" y="0"/>
                  </a:lnTo>
                  <a:lnTo>
                    <a:pt x="1994440" y="5708"/>
                  </a:lnTo>
                  <a:lnTo>
                    <a:pt x="2039937" y="21969"/>
                  </a:lnTo>
                  <a:lnTo>
                    <a:pt x="2080071" y="47486"/>
                  </a:lnTo>
                  <a:lnTo>
                    <a:pt x="2113545" y="80960"/>
                  </a:lnTo>
                  <a:lnTo>
                    <a:pt x="2139062" y="121094"/>
                  </a:lnTo>
                  <a:lnTo>
                    <a:pt x="2155323" y="166591"/>
                  </a:lnTo>
                  <a:lnTo>
                    <a:pt x="2161032" y="216153"/>
                  </a:lnTo>
                  <a:lnTo>
                    <a:pt x="2161032" y="4310176"/>
                  </a:lnTo>
                  <a:lnTo>
                    <a:pt x="2155323" y="4359728"/>
                  </a:lnTo>
                  <a:lnTo>
                    <a:pt x="2139062" y="4405215"/>
                  </a:lnTo>
                  <a:lnTo>
                    <a:pt x="2113545" y="4445340"/>
                  </a:lnTo>
                  <a:lnTo>
                    <a:pt x="2080071" y="4478805"/>
                  </a:lnTo>
                  <a:lnTo>
                    <a:pt x="2039937" y="4504315"/>
                  </a:lnTo>
                  <a:lnTo>
                    <a:pt x="1994440" y="4520572"/>
                  </a:lnTo>
                  <a:lnTo>
                    <a:pt x="1944878" y="4526280"/>
                  </a:lnTo>
                  <a:lnTo>
                    <a:pt x="216154" y="4526280"/>
                  </a:lnTo>
                  <a:lnTo>
                    <a:pt x="166591" y="4520572"/>
                  </a:lnTo>
                  <a:lnTo>
                    <a:pt x="121094" y="4504315"/>
                  </a:lnTo>
                  <a:lnTo>
                    <a:pt x="80960" y="4478805"/>
                  </a:lnTo>
                  <a:lnTo>
                    <a:pt x="47486" y="4445340"/>
                  </a:lnTo>
                  <a:lnTo>
                    <a:pt x="21969" y="4405215"/>
                  </a:lnTo>
                  <a:lnTo>
                    <a:pt x="5708" y="4359728"/>
                  </a:lnTo>
                  <a:lnTo>
                    <a:pt x="0" y="4310176"/>
                  </a:lnTo>
                  <a:lnTo>
                    <a:pt x="0" y="21615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895338" y="3334639"/>
            <a:ext cx="1403350" cy="96075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indent="65405">
              <a:lnSpc>
                <a:spcPts val="3520"/>
              </a:lnSpc>
              <a:spcBef>
                <a:spcPts val="484"/>
              </a:spcBef>
            </a:pPr>
            <a:r>
              <a:rPr sz="3200" b="1" spc="-265" dirty="0">
                <a:solidFill>
                  <a:srgbClr val="FFFFFF"/>
                </a:solidFill>
                <a:latin typeface="Arial"/>
                <a:cs typeface="Arial"/>
              </a:rPr>
              <a:t>Sampel  </a:t>
            </a:r>
            <a:r>
              <a:rPr sz="3200" b="1" spc="-2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b="1" spc="-20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b="1" spc="-145" dirty="0">
                <a:solidFill>
                  <a:srgbClr val="FFFFFF"/>
                </a:solidFill>
                <a:latin typeface="Arial"/>
                <a:cs typeface="Arial"/>
              </a:rPr>
              <a:t>rila</a:t>
            </a:r>
            <a:r>
              <a:rPr sz="3200" b="1" spc="-24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200" b="1" spc="-23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3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267200" y="3886200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457200" y="0"/>
                </a:moveTo>
                <a:lnTo>
                  <a:pt x="152400" y="0"/>
                </a:lnTo>
                <a:lnTo>
                  <a:pt x="152400" y="266700"/>
                </a:lnTo>
                <a:lnTo>
                  <a:pt x="0" y="266700"/>
                </a:lnTo>
                <a:lnTo>
                  <a:pt x="304800" y="533400"/>
                </a:lnTo>
                <a:lnTo>
                  <a:pt x="609600" y="266700"/>
                </a:lnTo>
                <a:lnTo>
                  <a:pt x="457200" y="266700"/>
                </a:lnTo>
                <a:lnTo>
                  <a:pt x="457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A62F8D"/>
          </a:solidFill>
        </p:spPr>
        <p:txBody>
          <a:bodyPr vert="horz" wrap="square" lIns="0" tIns="200660" rIns="0" bIns="0" rtlCol="0">
            <a:spAutoFit/>
          </a:bodyPr>
          <a:lstStyle/>
          <a:p>
            <a:pPr marL="561340">
              <a:lnSpc>
                <a:spcPct val="100000"/>
              </a:lnSpc>
              <a:spcBef>
                <a:spcPts val="1580"/>
              </a:spcBef>
            </a:pPr>
            <a:r>
              <a:rPr sz="4400" spc="-335" dirty="0"/>
              <a:t>Kelemahan </a:t>
            </a:r>
            <a:r>
              <a:rPr sz="4400" spc="-605" dirty="0"/>
              <a:t>Tes </a:t>
            </a:r>
            <a:r>
              <a:rPr sz="4400" spc="-390" dirty="0"/>
              <a:t>Psikologi</a:t>
            </a:r>
            <a:r>
              <a:rPr sz="4400" spc="-440" dirty="0"/>
              <a:t> </a:t>
            </a:r>
            <a:r>
              <a:rPr sz="4400" spc="-160" dirty="0"/>
              <a:t>(lanj.)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444944" y="1847024"/>
            <a:ext cx="5941060" cy="2555875"/>
            <a:chOff x="444944" y="1847024"/>
            <a:chExt cx="5941060" cy="2555875"/>
          </a:xfrm>
        </p:grpSpPr>
        <p:sp>
          <p:nvSpPr>
            <p:cNvPr id="4" name="object 4"/>
            <p:cNvSpPr/>
            <p:nvPr/>
          </p:nvSpPr>
          <p:spPr>
            <a:xfrm>
              <a:off x="457961" y="1860041"/>
              <a:ext cx="5915025" cy="2529840"/>
            </a:xfrm>
            <a:custGeom>
              <a:avLst/>
              <a:gdLst/>
              <a:ahLst/>
              <a:cxnLst/>
              <a:rect l="l" t="t" r="r" b="b"/>
              <a:pathLst>
                <a:path w="5915025" h="2529840">
                  <a:moveTo>
                    <a:pt x="4649724" y="0"/>
                  </a:moveTo>
                  <a:lnTo>
                    <a:pt x="0" y="0"/>
                  </a:lnTo>
                  <a:lnTo>
                    <a:pt x="1264920" y="1264920"/>
                  </a:lnTo>
                  <a:lnTo>
                    <a:pt x="0" y="2529840"/>
                  </a:lnTo>
                  <a:lnTo>
                    <a:pt x="4649724" y="2529840"/>
                  </a:lnTo>
                  <a:lnTo>
                    <a:pt x="5914644" y="1264920"/>
                  </a:lnTo>
                  <a:lnTo>
                    <a:pt x="464972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961" y="1860041"/>
              <a:ext cx="5915025" cy="2529840"/>
            </a:xfrm>
            <a:custGeom>
              <a:avLst/>
              <a:gdLst/>
              <a:ahLst/>
              <a:cxnLst/>
              <a:rect l="l" t="t" r="r" b="b"/>
              <a:pathLst>
                <a:path w="5915025" h="2529840">
                  <a:moveTo>
                    <a:pt x="0" y="0"/>
                  </a:moveTo>
                  <a:lnTo>
                    <a:pt x="4649724" y="0"/>
                  </a:lnTo>
                  <a:lnTo>
                    <a:pt x="5914644" y="1264920"/>
                  </a:lnTo>
                  <a:lnTo>
                    <a:pt x="4649724" y="2529840"/>
                  </a:lnTo>
                  <a:lnTo>
                    <a:pt x="0" y="2529840"/>
                  </a:lnTo>
                  <a:lnTo>
                    <a:pt x="1264920" y="1264920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284857" y="2564637"/>
            <a:ext cx="2348230" cy="1018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910"/>
              </a:lnSpc>
              <a:spcBef>
                <a:spcPts val="95"/>
              </a:spcBef>
            </a:pPr>
            <a:r>
              <a:rPr sz="3400" spc="-140" dirty="0">
                <a:solidFill>
                  <a:srgbClr val="FFFFFF"/>
                </a:solidFill>
                <a:latin typeface="Arial"/>
                <a:cs typeface="Arial"/>
              </a:rPr>
              <a:t>Men</a:t>
            </a:r>
            <a:r>
              <a:rPr sz="3400" spc="-18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400" spc="-19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400" spc="-1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400" spc="-114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400" spc="-10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400" spc="-204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endParaRPr sz="3400">
              <a:latin typeface="Arial"/>
              <a:cs typeface="Arial"/>
            </a:endParaRPr>
          </a:p>
          <a:p>
            <a:pPr marL="3175" algn="ctr">
              <a:lnSpc>
                <a:spcPts val="3910"/>
              </a:lnSpc>
            </a:pPr>
            <a:r>
              <a:rPr sz="3400" i="1" spc="-5" dirty="0">
                <a:solidFill>
                  <a:srgbClr val="FFFFFF"/>
                </a:solidFill>
                <a:latin typeface="Carlito"/>
                <a:cs typeface="Carlito"/>
              </a:rPr>
              <a:t>error</a:t>
            </a:r>
            <a:endParaRPr sz="34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094476" y="2296667"/>
            <a:ext cx="2682240" cy="1656714"/>
            <a:chOff x="6094476" y="2296667"/>
            <a:chExt cx="2682240" cy="1656714"/>
          </a:xfrm>
        </p:grpSpPr>
        <p:sp>
          <p:nvSpPr>
            <p:cNvPr id="8" name="object 8"/>
            <p:cNvSpPr/>
            <p:nvPr/>
          </p:nvSpPr>
          <p:spPr>
            <a:xfrm>
              <a:off x="6107430" y="2309621"/>
              <a:ext cx="2656840" cy="1630680"/>
            </a:xfrm>
            <a:custGeom>
              <a:avLst/>
              <a:gdLst/>
              <a:ahLst/>
              <a:cxnLst/>
              <a:rect l="l" t="t" r="r" b="b"/>
              <a:pathLst>
                <a:path w="2656840" h="1630679">
                  <a:moveTo>
                    <a:pt x="1840992" y="0"/>
                  </a:moveTo>
                  <a:lnTo>
                    <a:pt x="0" y="0"/>
                  </a:lnTo>
                  <a:lnTo>
                    <a:pt x="815340" y="815339"/>
                  </a:lnTo>
                  <a:lnTo>
                    <a:pt x="0" y="1630679"/>
                  </a:lnTo>
                  <a:lnTo>
                    <a:pt x="1840992" y="1630679"/>
                  </a:lnTo>
                  <a:lnTo>
                    <a:pt x="2656331" y="815339"/>
                  </a:lnTo>
                  <a:lnTo>
                    <a:pt x="1840992" y="0"/>
                  </a:lnTo>
                  <a:close/>
                </a:path>
              </a:pathLst>
            </a:custGeom>
            <a:solidFill>
              <a:srgbClr val="006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07430" y="2309621"/>
              <a:ext cx="2656840" cy="1630680"/>
            </a:xfrm>
            <a:custGeom>
              <a:avLst/>
              <a:gdLst/>
              <a:ahLst/>
              <a:cxnLst/>
              <a:rect l="l" t="t" r="r" b="b"/>
              <a:pathLst>
                <a:path w="2656840" h="1630679">
                  <a:moveTo>
                    <a:pt x="0" y="0"/>
                  </a:moveTo>
                  <a:lnTo>
                    <a:pt x="1840992" y="0"/>
                  </a:lnTo>
                  <a:lnTo>
                    <a:pt x="2656331" y="815339"/>
                  </a:lnTo>
                  <a:lnTo>
                    <a:pt x="1840992" y="1630679"/>
                  </a:lnTo>
                  <a:lnTo>
                    <a:pt x="0" y="1630679"/>
                  </a:lnTo>
                  <a:lnTo>
                    <a:pt x="815340" y="815339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979666" y="2363546"/>
            <a:ext cx="958850" cy="147193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280"/>
              </a:spcBef>
            </a:pPr>
            <a:r>
              <a:rPr sz="1700" b="1" spc="-114" dirty="0">
                <a:solidFill>
                  <a:srgbClr val="FFFFFF"/>
                </a:solidFill>
                <a:latin typeface="Arial"/>
                <a:cs typeface="Arial"/>
              </a:rPr>
              <a:t>Dilakukan  </a:t>
            </a:r>
            <a:r>
              <a:rPr sz="1700" b="1" spc="-110" dirty="0">
                <a:solidFill>
                  <a:srgbClr val="FFFFFF"/>
                </a:solidFill>
                <a:latin typeface="Arial"/>
                <a:cs typeface="Arial"/>
              </a:rPr>
              <a:t>beberapa  </a:t>
            </a:r>
            <a:r>
              <a:rPr sz="1700" b="1" spc="-95" dirty="0">
                <a:solidFill>
                  <a:srgbClr val="FFFFFF"/>
                </a:solidFill>
                <a:latin typeface="Arial"/>
                <a:cs typeface="Arial"/>
              </a:rPr>
              <a:t>kali </a:t>
            </a:r>
            <a:r>
              <a:rPr sz="1700" b="1" spc="-130" dirty="0">
                <a:solidFill>
                  <a:srgbClr val="FFFFFF"/>
                </a:solidFill>
                <a:latin typeface="Arial"/>
                <a:cs typeface="Arial"/>
              </a:rPr>
              <a:t>pun  </a:t>
            </a:r>
            <a:r>
              <a:rPr sz="1700" b="1" spc="-80" dirty="0">
                <a:solidFill>
                  <a:srgbClr val="FFFFFF"/>
                </a:solidFill>
                <a:latin typeface="Arial"/>
                <a:cs typeface="Arial"/>
              </a:rPr>
              <a:t>tidak</a:t>
            </a:r>
            <a:r>
              <a:rPr sz="1700" b="1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25" dirty="0">
                <a:solidFill>
                  <a:srgbClr val="FFFFFF"/>
                </a:solidFill>
                <a:latin typeface="Arial"/>
                <a:cs typeface="Arial"/>
              </a:rPr>
              <a:t>akan </a:t>
            </a:r>
            <a:r>
              <a:rPr sz="17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45" dirty="0">
                <a:solidFill>
                  <a:srgbClr val="FFFFFF"/>
                </a:solidFill>
                <a:latin typeface="Arial"/>
                <a:cs typeface="Arial"/>
              </a:rPr>
              <a:t>bebas  </a:t>
            </a:r>
            <a:r>
              <a:rPr sz="1700" b="1" i="1" spc="-90" dirty="0">
                <a:solidFill>
                  <a:srgbClr val="FFFFFF"/>
                </a:solidFill>
                <a:latin typeface="Arial"/>
                <a:cs typeface="Arial"/>
              </a:rPr>
              <a:t>error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7200" y="4724400"/>
            <a:ext cx="8305800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974707"/>
          </a:solidFill>
        </p:spPr>
        <p:txBody>
          <a:bodyPr vert="horz" wrap="square" lIns="0" tIns="200660" rIns="0" bIns="0" rtlCol="0">
            <a:spAutoFit/>
          </a:bodyPr>
          <a:lstStyle/>
          <a:p>
            <a:pPr marL="561340">
              <a:lnSpc>
                <a:spcPct val="100000"/>
              </a:lnSpc>
              <a:spcBef>
                <a:spcPts val="1580"/>
              </a:spcBef>
            </a:pPr>
            <a:r>
              <a:rPr sz="4400" spc="-335" dirty="0"/>
              <a:t>Kelemahan </a:t>
            </a:r>
            <a:r>
              <a:rPr sz="4400" spc="-605" dirty="0"/>
              <a:t>Tes </a:t>
            </a:r>
            <a:r>
              <a:rPr sz="4400" spc="-390" dirty="0"/>
              <a:t>Psikologi</a:t>
            </a:r>
            <a:r>
              <a:rPr sz="4400" spc="-425" dirty="0"/>
              <a:t> </a:t>
            </a:r>
            <a:r>
              <a:rPr sz="4400" spc="-160" dirty="0"/>
              <a:t>(lanj.)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57200" y="1600200"/>
            <a:ext cx="4876800" cy="938530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200" b="1" i="1" spc="-175" dirty="0">
                <a:solidFill>
                  <a:srgbClr val="FFFFFF"/>
                </a:solidFill>
                <a:latin typeface="Arial"/>
                <a:cs typeface="Arial"/>
              </a:rPr>
              <a:t>Error </a:t>
            </a:r>
            <a:r>
              <a:rPr sz="2200" b="1" spc="-140" dirty="0">
                <a:solidFill>
                  <a:srgbClr val="FFFFFF"/>
                </a:solidFill>
                <a:latin typeface="Arial"/>
                <a:cs typeface="Arial"/>
              </a:rPr>
              <a:t>dalam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90" dirty="0">
                <a:solidFill>
                  <a:srgbClr val="FFFFFF"/>
                </a:solidFill>
                <a:latin typeface="Arial"/>
                <a:cs typeface="Arial"/>
              </a:rPr>
              <a:t>Pengukuran: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sz="2200" b="1" spc="-175" dirty="0">
                <a:solidFill>
                  <a:srgbClr val="FFFFFF"/>
                </a:solidFill>
                <a:latin typeface="Arial"/>
                <a:cs typeface="Arial"/>
              </a:rPr>
              <a:t>Pengambilan</a:t>
            </a:r>
            <a:r>
              <a:rPr sz="22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85" dirty="0">
                <a:solidFill>
                  <a:srgbClr val="FFFFFF"/>
                </a:solidFill>
                <a:latin typeface="Arial"/>
                <a:cs typeface="Arial"/>
              </a:rPr>
              <a:t>Sampel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44944" y="2525204"/>
            <a:ext cx="2464435" cy="1993900"/>
            <a:chOff x="444944" y="2525204"/>
            <a:chExt cx="2464435" cy="1993900"/>
          </a:xfrm>
        </p:grpSpPr>
        <p:sp>
          <p:nvSpPr>
            <p:cNvPr id="5" name="object 5"/>
            <p:cNvSpPr/>
            <p:nvPr/>
          </p:nvSpPr>
          <p:spPr>
            <a:xfrm>
              <a:off x="457961" y="2538222"/>
              <a:ext cx="2438400" cy="1967864"/>
            </a:xfrm>
            <a:custGeom>
              <a:avLst/>
              <a:gdLst/>
              <a:ahLst/>
              <a:cxnLst/>
              <a:rect l="l" t="t" r="r" b="b"/>
              <a:pathLst>
                <a:path w="2438400" h="1967864">
                  <a:moveTo>
                    <a:pt x="2438400" y="0"/>
                  </a:moveTo>
                  <a:lnTo>
                    <a:pt x="0" y="0"/>
                  </a:lnTo>
                  <a:lnTo>
                    <a:pt x="0" y="1967483"/>
                  </a:lnTo>
                  <a:lnTo>
                    <a:pt x="2438400" y="1967483"/>
                  </a:lnTo>
                  <a:lnTo>
                    <a:pt x="2438400" y="0"/>
                  </a:lnTo>
                  <a:close/>
                </a:path>
              </a:pathLst>
            </a:custGeom>
            <a:solidFill>
              <a:srgbClr val="D0A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961" y="2538222"/>
              <a:ext cx="2438400" cy="1967864"/>
            </a:xfrm>
            <a:custGeom>
              <a:avLst/>
              <a:gdLst/>
              <a:ahLst/>
              <a:cxnLst/>
              <a:rect l="l" t="t" r="r" b="b"/>
              <a:pathLst>
                <a:path w="2438400" h="1967864">
                  <a:moveTo>
                    <a:pt x="0" y="1967483"/>
                  </a:moveTo>
                  <a:lnTo>
                    <a:pt x="2438400" y="1967483"/>
                  </a:lnTo>
                  <a:lnTo>
                    <a:pt x="2438400" y="0"/>
                  </a:lnTo>
                  <a:lnTo>
                    <a:pt x="0" y="0"/>
                  </a:lnTo>
                  <a:lnTo>
                    <a:pt x="0" y="196748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57200" y="2538222"/>
            <a:ext cx="2439670" cy="1967864"/>
          </a:xfrm>
          <a:prstGeom prst="rect">
            <a:avLst/>
          </a:prstGeom>
        </p:spPr>
        <p:txBody>
          <a:bodyPr vert="horz" wrap="square" lIns="0" tIns="341630" rIns="0" bIns="0" rtlCol="0">
            <a:spAutoFit/>
          </a:bodyPr>
          <a:lstStyle/>
          <a:p>
            <a:pPr marL="488950" marR="383540" indent="-99060">
              <a:lnSpc>
                <a:spcPts val="4840"/>
              </a:lnSpc>
              <a:spcBef>
                <a:spcPts val="2690"/>
              </a:spcBef>
            </a:pPr>
            <a:r>
              <a:rPr sz="4400" spc="-72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4400" spc="114" dirty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4400" spc="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400" spc="-110" dirty="0">
                <a:solidFill>
                  <a:srgbClr val="FFFFFF"/>
                </a:solidFill>
                <a:latin typeface="Arial"/>
                <a:cs typeface="Arial"/>
              </a:rPr>
              <a:t>eria  </a:t>
            </a:r>
            <a:r>
              <a:rPr sz="4400" spc="-145" dirty="0">
                <a:solidFill>
                  <a:srgbClr val="FFFFFF"/>
                </a:solidFill>
                <a:latin typeface="Arial"/>
                <a:cs typeface="Arial"/>
              </a:rPr>
              <a:t>Inklusi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883344" y="2525204"/>
            <a:ext cx="2464435" cy="1993900"/>
            <a:chOff x="2883344" y="2525204"/>
            <a:chExt cx="2464435" cy="1993900"/>
          </a:xfrm>
        </p:grpSpPr>
        <p:sp>
          <p:nvSpPr>
            <p:cNvPr id="9" name="object 9"/>
            <p:cNvSpPr/>
            <p:nvPr/>
          </p:nvSpPr>
          <p:spPr>
            <a:xfrm>
              <a:off x="2896362" y="2538222"/>
              <a:ext cx="2438400" cy="1967864"/>
            </a:xfrm>
            <a:custGeom>
              <a:avLst/>
              <a:gdLst/>
              <a:ahLst/>
              <a:cxnLst/>
              <a:rect l="l" t="t" r="r" b="b"/>
              <a:pathLst>
                <a:path w="2438400" h="1967864">
                  <a:moveTo>
                    <a:pt x="2438400" y="0"/>
                  </a:moveTo>
                  <a:lnTo>
                    <a:pt x="0" y="0"/>
                  </a:lnTo>
                  <a:lnTo>
                    <a:pt x="0" y="1967483"/>
                  </a:lnTo>
                  <a:lnTo>
                    <a:pt x="2438400" y="1967483"/>
                  </a:lnTo>
                  <a:lnTo>
                    <a:pt x="2438400" y="0"/>
                  </a:lnTo>
                  <a:close/>
                </a:path>
              </a:pathLst>
            </a:custGeom>
            <a:solidFill>
              <a:srgbClr val="5F49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96362" y="2538222"/>
              <a:ext cx="2438400" cy="1967864"/>
            </a:xfrm>
            <a:custGeom>
              <a:avLst/>
              <a:gdLst/>
              <a:ahLst/>
              <a:cxnLst/>
              <a:rect l="l" t="t" r="r" b="b"/>
              <a:pathLst>
                <a:path w="2438400" h="1967864">
                  <a:moveTo>
                    <a:pt x="0" y="1967483"/>
                  </a:moveTo>
                  <a:lnTo>
                    <a:pt x="2438400" y="1967483"/>
                  </a:lnTo>
                  <a:lnTo>
                    <a:pt x="2438400" y="0"/>
                  </a:lnTo>
                  <a:lnTo>
                    <a:pt x="0" y="0"/>
                  </a:lnTo>
                  <a:lnTo>
                    <a:pt x="0" y="196748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896361" y="2538222"/>
            <a:ext cx="2437765" cy="1967864"/>
          </a:xfrm>
          <a:prstGeom prst="rect">
            <a:avLst/>
          </a:prstGeom>
        </p:spPr>
        <p:txBody>
          <a:bodyPr vert="horz" wrap="square" lIns="0" tIns="341630" rIns="0" bIns="0" rtlCol="0">
            <a:spAutoFit/>
          </a:bodyPr>
          <a:lstStyle/>
          <a:p>
            <a:pPr marL="177800" marR="173355" indent="324485">
              <a:lnSpc>
                <a:spcPts val="4840"/>
              </a:lnSpc>
              <a:spcBef>
                <a:spcPts val="2690"/>
              </a:spcBef>
            </a:pPr>
            <a:r>
              <a:rPr sz="4400" spc="-285" dirty="0">
                <a:solidFill>
                  <a:srgbClr val="FFFFFF"/>
                </a:solidFill>
                <a:latin typeface="Arial"/>
                <a:cs typeface="Arial"/>
              </a:rPr>
              <a:t>Teknik  </a:t>
            </a:r>
            <a:r>
              <a:rPr sz="4400" spc="-254" dirty="0">
                <a:solidFill>
                  <a:srgbClr val="FFFFFF"/>
                </a:solidFill>
                <a:latin typeface="Arial"/>
                <a:cs typeface="Arial"/>
              </a:rPr>
              <a:t>Sampling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44944" y="4506467"/>
            <a:ext cx="4902835" cy="1984375"/>
            <a:chOff x="444944" y="4506467"/>
            <a:chExt cx="4902835" cy="1984375"/>
          </a:xfrm>
        </p:grpSpPr>
        <p:sp>
          <p:nvSpPr>
            <p:cNvPr id="13" name="object 13"/>
            <p:cNvSpPr/>
            <p:nvPr/>
          </p:nvSpPr>
          <p:spPr>
            <a:xfrm>
              <a:off x="457199" y="4506467"/>
              <a:ext cx="4876800" cy="218440"/>
            </a:xfrm>
            <a:custGeom>
              <a:avLst/>
              <a:gdLst/>
              <a:ahLst/>
              <a:cxnLst/>
              <a:rect l="l" t="t" r="r" b="b"/>
              <a:pathLst>
                <a:path w="4876800" h="218439">
                  <a:moveTo>
                    <a:pt x="4876800" y="0"/>
                  </a:moveTo>
                  <a:lnTo>
                    <a:pt x="0" y="0"/>
                  </a:lnTo>
                  <a:lnTo>
                    <a:pt x="0" y="217931"/>
                  </a:lnTo>
                  <a:lnTo>
                    <a:pt x="4876800" y="217931"/>
                  </a:lnTo>
                  <a:lnTo>
                    <a:pt x="4876800" y="0"/>
                  </a:lnTo>
                  <a:close/>
                </a:path>
              </a:pathLst>
            </a:custGeom>
            <a:solidFill>
              <a:srgbClr val="4674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7961" y="4801361"/>
              <a:ext cx="4876800" cy="1676400"/>
            </a:xfrm>
            <a:custGeom>
              <a:avLst/>
              <a:gdLst/>
              <a:ahLst/>
              <a:cxnLst/>
              <a:rect l="l" t="t" r="r" b="b"/>
              <a:pathLst>
                <a:path w="4876800" h="1676400">
                  <a:moveTo>
                    <a:pt x="4876800" y="0"/>
                  </a:moveTo>
                  <a:lnTo>
                    <a:pt x="0" y="0"/>
                  </a:lnTo>
                  <a:lnTo>
                    <a:pt x="0" y="1676400"/>
                  </a:lnTo>
                  <a:lnTo>
                    <a:pt x="4876800" y="1676400"/>
                  </a:lnTo>
                  <a:lnTo>
                    <a:pt x="4876800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7961" y="4801361"/>
              <a:ext cx="4876800" cy="1676400"/>
            </a:xfrm>
            <a:custGeom>
              <a:avLst/>
              <a:gdLst/>
              <a:ahLst/>
              <a:cxnLst/>
              <a:rect l="l" t="t" r="r" b="b"/>
              <a:pathLst>
                <a:path w="4876800" h="1676400">
                  <a:moveTo>
                    <a:pt x="0" y="1676400"/>
                  </a:moveTo>
                  <a:lnTo>
                    <a:pt x="4876800" y="1676400"/>
                  </a:lnTo>
                  <a:lnTo>
                    <a:pt x="4876800" y="0"/>
                  </a:lnTo>
                  <a:lnTo>
                    <a:pt x="0" y="0"/>
                  </a:lnTo>
                  <a:lnTo>
                    <a:pt x="0" y="167640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57962" y="4801361"/>
            <a:ext cx="4876800" cy="167640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850">
              <a:latin typeface="Times New Roman"/>
              <a:cs typeface="Times New Roman"/>
            </a:endParaRPr>
          </a:p>
          <a:p>
            <a:pPr marL="780415" marR="394970" indent="-378460">
              <a:lnSpc>
                <a:spcPct val="100000"/>
              </a:lnSpc>
            </a:pPr>
            <a:r>
              <a:rPr sz="2600" b="1" spc="-305" dirty="0">
                <a:solidFill>
                  <a:srgbClr val="FFFFFF"/>
                </a:solidFill>
                <a:latin typeface="Arial"/>
                <a:cs typeface="Arial"/>
              </a:rPr>
              <a:t>Kasus: </a:t>
            </a:r>
            <a:r>
              <a:rPr sz="2600" b="1" spc="-180" dirty="0">
                <a:solidFill>
                  <a:srgbClr val="FFFFFF"/>
                </a:solidFill>
                <a:latin typeface="Arial"/>
                <a:cs typeface="Arial"/>
              </a:rPr>
              <a:t>Mahasiswa </a:t>
            </a:r>
            <a:r>
              <a:rPr sz="2600" b="1" spc="-190" dirty="0">
                <a:solidFill>
                  <a:srgbClr val="FFFFFF"/>
                </a:solidFill>
                <a:latin typeface="Arial"/>
                <a:cs typeface="Arial"/>
              </a:rPr>
              <a:t>Patah </a:t>
            </a:r>
            <a:r>
              <a:rPr sz="2600" b="1" spc="-110" dirty="0">
                <a:solidFill>
                  <a:srgbClr val="FFFFFF"/>
                </a:solidFill>
                <a:latin typeface="Arial"/>
                <a:cs typeface="Arial"/>
              </a:rPr>
              <a:t>Hati,  </a:t>
            </a:r>
            <a:r>
              <a:rPr sz="2600" b="1" spc="-204" dirty="0">
                <a:solidFill>
                  <a:srgbClr val="FFFFFF"/>
                </a:solidFill>
                <a:latin typeface="Arial"/>
                <a:cs typeface="Arial"/>
              </a:rPr>
              <a:t>Pola </a:t>
            </a:r>
            <a:r>
              <a:rPr sz="2600" b="1" spc="-229" dirty="0">
                <a:solidFill>
                  <a:srgbClr val="FFFFFF"/>
                </a:solidFill>
                <a:latin typeface="Arial"/>
                <a:cs typeface="Arial"/>
              </a:rPr>
              <a:t>Asuh, </a:t>
            </a:r>
            <a:r>
              <a:rPr sz="2600" b="1" spc="-175" dirty="0">
                <a:solidFill>
                  <a:srgbClr val="FFFFFF"/>
                </a:solidFill>
                <a:latin typeface="Arial"/>
                <a:cs typeface="Arial"/>
              </a:rPr>
              <a:t>Perilaku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320" dirty="0">
                <a:solidFill>
                  <a:srgbClr val="FFFFFF"/>
                </a:solidFill>
                <a:latin typeface="Arial"/>
                <a:cs typeface="Arial"/>
              </a:rPr>
              <a:t>Seks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334000" y="1600200"/>
            <a:ext cx="3352800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009900"/>
          </a:solidFill>
        </p:spPr>
        <p:txBody>
          <a:bodyPr vert="horz" wrap="square" lIns="0" tIns="200660" rIns="0" bIns="0" rtlCol="0">
            <a:spAutoFit/>
          </a:bodyPr>
          <a:lstStyle/>
          <a:p>
            <a:pPr marL="561340">
              <a:lnSpc>
                <a:spcPct val="100000"/>
              </a:lnSpc>
              <a:spcBef>
                <a:spcPts val="1580"/>
              </a:spcBef>
            </a:pPr>
            <a:r>
              <a:rPr sz="4400" spc="-335" dirty="0"/>
              <a:t>Kelemahan </a:t>
            </a:r>
            <a:r>
              <a:rPr sz="4400" spc="-605" dirty="0"/>
              <a:t>Tes </a:t>
            </a:r>
            <a:r>
              <a:rPr sz="4400" spc="-390" dirty="0"/>
              <a:t>Psikologi</a:t>
            </a:r>
            <a:r>
              <a:rPr sz="4400" spc="-440" dirty="0"/>
              <a:t> </a:t>
            </a:r>
            <a:r>
              <a:rPr sz="4400" spc="-160" dirty="0"/>
              <a:t>(lanj.)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1358265"/>
          </a:xfrm>
          <a:custGeom>
            <a:avLst/>
            <a:gdLst/>
            <a:ahLst/>
            <a:cxnLst/>
            <a:rect l="l" t="t" r="r" b="b"/>
            <a:pathLst>
              <a:path w="8229600" h="1358264">
                <a:moveTo>
                  <a:pt x="8229600" y="0"/>
                </a:moveTo>
                <a:lnTo>
                  <a:pt x="0" y="0"/>
                </a:lnTo>
                <a:lnTo>
                  <a:pt x="0" y="1357884"/>
                </a:lnTo>
                <a:lnTo>
                  <a:pt x="8229600" y="1357884"/>
                </a:lnTo>
                <a:lnTo>
                  <a:pt x="8229600" y="0"/>
                </a:lnTo>
                <a:close/>
              </a:path>
            </a:pathLst>
          </a:custGeom>
          <a:solidFill>
            <a:srgbClr val="9747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96489" y="1508252"/>
            <a:ext cx="435102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52550" marR="5080" indent="-1339850">
              <a:lnSpc>
                <a:spcPct val="127299"/>
              </a:lnSpc>
              <a:spcBef>
                <a:spcPts val="95"/>
              </a:spcBef>
            </a:pPr>
            <a:r>
              <a:rPr sz="3300" b="1" i="1" spc="-254" dirty="0">
                <a:solidFill>
                  <a:srgbClr val="FFFFFF"/>
                </a:solidFill>
                <a:latin typeface="Arial"/>
                <a:cs typeface="Arial"/>
              </a:rPr>
              <a:t>Error </a:t>
            </a:r>
            <a:r>
              <a:rPr sz="3300" b="1" spc="-204" dirty="0">
                <a:solidFill>
                  <a:srgbClr val="FFFFFF"/>
                </a:solidFill>
                <a:latin typeface="Arial"/>
                <a:cs typeface="Arial"/>
              </a:rPr>
              <a:t>dalam </a:t>
            </a:r>
            <a:r>
              <a:rPr sz="3300" b="1" spc="-275" dirty="0">
                <a:solidFill>
                  <a:srgbClr val="FFFFFF"/>
                </a:solidFill>
                <a:latin typeface="Arial"/>
                <a:cs typeface="Arial"/>
              </a:rPr>
              <a:t>Pengukuran:  </a:t>
            </a:r>
            <a:r>
              <a:rPr sz="3300" b="1" spc="-175" dirty="0">
                <a:solidFill>
                  <a:srgbClr val="FFFFFF"/>
                </a:solidFill>
                <a:latin typeface="Arial"/>
                <a:cs typeface="Arial"/>
              </a:rPr>
              <a:t>Alat</a:t>
            </a:r>
            <a:r>
              <a:rPr sz="33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spc="-220" dirty="0">
                <a:solidFill>
                  <a:srgbClr val="FFFFFF"/>
                </a:solidFill>
                <a:latin typeface="Arial"/>
                <a:cs typeface="Arial"/>
              </a:rPr>
              <a:t>Ukur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49516" y="2945828"/>
            <a:ext cx="2766695" cy="2877820"/>
            <a:chOff x="449516" y="2945828"/>
            <a:chExt cx="2766695" cy="2877820"/>
          </a:xfrm>
        </p:grpSpPr>
        <p:sp>
          <p:nvSpPr>
            <p:cNvPr id="6" name="object 6"/>
            <p:cNvSpPr/>
            <p:nvPr/>
          </p:nvSpPr>
          <p:spPr>
            <a:xfrm>
              <a:off x="462534" y="2958846"/>
              <a:ext cx="2740660" cy="2851785"/>
            </a:xfrm>
            <a:custGeom>
              <a:avLst/>
              <a:gdLst/>
              <a:ahLst/>
              <a:cxnLst/>
              <a:rect l="l" t="t" r="r" b="b"/>
              <a:pathLst>
                <a:path w="2740660" h="2851785">
                  <a:moveTo>
                    <a:pt x="2740152" y="0"/>
                  </a:moveTo>
                  <a:lnTo>
                    <a:pt x="0" y="0"/>
                  </a:lnTo>
                  <a:lnTo>
                    <a:pt x="0" y="2851404"/>
                  </a:lnTo>
                  <a:lnTo>
                    <a:pt x="2740152" y="2851404"/>
                  </a:lnTo>
                  <a:lnTo>
                    <a:pt x="274015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2534" y="2958846"/>
              <a:ext cx="2740660" cy="2851785"/>
            </a:xfrm>
            <a:custGeom>
              <a:avLst/>
              <a:gdLst/>
              <a:ahLst/>
              <a:cxnLst/>
              <a:rect l="l" t="t" r="r" b="b"/>
              <a:pathLst>
                <a:path w="2740660" h="2851785">
                  <a:moveTo>
                    <a:pt x="0" y="2851404"/>
                  </a:moveTo>
                  <a:lnTo>
                    <a:pt x="2740152" y="2851404"/>
                  </a:lnTo>
                  <a:lnTo>
                    <a:pt x="2740152" y="0"/>
                  </a:lnTo>
                  <a:lnTo>
                    <a:pt x="0" y="0"/>
                  </a:lnTo>
                  <a:lnTo>
                    <a:pt x="0" y="285140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69391" y="3289554"/>
            <a:ext cx="1924050" cy="208153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ctr">
              <a:lnSpc>
                <a:spcPct val="91600"/>
              </a:lnSpc>
              <a:spcBef>
                <a:spcPts val="459"/>
              </a:spcBef>
            </a:pPr>
            <a:r>
              <a:rPr sz="3600" b="1" spc="-335" dirty="0">
                <a:solidFill>
                  <a:srgbClr val="FFFFFF"/>
                </a:solidFill>
                <a:latin typeface="Arial"/>
                <a:cs typeface="Arial"/>
              </a:rPr>
              <a:t>Sesuai</a:t>
            </a:r>
            <a:r>
              <a:rPr sz="3600" b="1" spc="-39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600" b="1" spc="-185" dirty="0">
                <a:solidFill>
                  <a:srgbClr val="FFFFFF"/>
                </a:solidFill>
                <a:latin typeface="Arial"/>
                <a:cs typeface="Arial"/>
              </a:rPr>
              <a:t>an  </a:t>
            </a:r>
            <a:r>
              <a:rPr sz="3600" b="1" spc="-300" dirty="0">
                <a:solidFill>
                  <a:srgbClr val="FFFFFF"/>
                </a:solidFill>
                <a:latin typeface="Arial"/>
                <a:cs typeface="Arial"/>
              </a:rPr>
              <a:t>dengan  </a:t>
            </a:r>
            <a:r>
              <a:rPr sz="3600" b="1" spc="-310" dirty="0">
                <a:solidFill>
                  <a:srgbClr val="FFFFFF"/>
                </a:solidFill>
                <a:latin typeface="Arial"/>
                <a:cs typeface="Arial"/>
              </a:rPr>
              <a:t>Konstruk  </a:t>
            </a:r>
            <a:r>
              <a:rPr sz="3600" b="1" spc="-275" dirty="0">
                <a:solidFill>
                  <a:srgbClr val="FFFFFF"/>
                </a:solidFill>
                <a:latin typeface="Arial"/>
                <a:cs typeface="Arial"/>
              </a:rPr>
              <a:t>Teoretis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189668" y="2945828"/>
            <a:ext cx="2766695" cy="2877820"/>
            <a:chOff x="3189668" y="2945828"/>
            <a:chExt cx="2766695" cy="2877820"/>
          </a:xfrm>
        </p:grpSpPr>
        <p:sp>
          <p:nvSpPr>
            <p:cNvPr id="10" name="object 10"/>
            <p:cNvSpPr/>
            <p:nvPr/>
          </p:nvSpPr>
          <p:spPr>
            <a:xfrm>
              <a:off x="3202685" y="2958846"/>
              <a:ext cx="2740660" cy="2851785"/>
            </a:xfrm>
            <a:custGeom>
              <a:avLst/>
              <a:gdLst/>
              <a:ahLst/>
              <a:cxnLst/>
              <a:rect l="l" t="t" r="r" b="b"/>
              <a:pathLst>
                <a:path w="2740660" h="2851785">
                  <a:moveTo>
                    <a:pt x="2740152" y="0"/>
                  </a:moveTo>
                  <a:lnTo>
                    <a:pt x="0" y="0"/>
                  </a:lnTo>
                  <a:lnTo>
                    <a:pt x="0" y="2851404"/>
                  </a:lnTo>
                  <a:lnTo>
                    <a:pt x="2740152" y="2851404"/>
                  </a:lnTo>
                  <a:lnTo>
                    <a:pt x="2740152" y="0"/>
                  </a:lnTo>
                  <a:close/>
                </a:path>
              </a:pathLst>
            </a:custGeom>
            <a:solidFill>
              <a:srgbClr val="5F49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02685" y="2958846"/>
              <a:ext cx="2740660" cy="2851785"/>
            </a:xfrm>
            <a:custGeom>
              <a:avLst/>
              <a:gdLst/>
              <a:ahLst/>
              <a:cxnLst/>
              <a:rect l="l" t="t" r="r" b="b"/>
              <a:pathLst>
                <a:path w="2740660" h="2851785">
                  <a:moveTo>
                    <a:pt x="0" y="2851404"/>
                  </a:moveTo>
                  <a:lnTo>
                    <a:pt x="2740152" y="2851404"/>
                  </a:lnTo>
                  <a:lnTo>
                    <a:pt x="2740152" y="0"/>
                  </a:lnTo>
                  <a:lnTo>
                    <a:pt x="0" y="0"/>
                  </a:lnTo>
                  <a:lnTo>
                    <a:pt x="0" y="285140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393694" y="3038347"/>
            <a:ext cx="2353945" cy="258318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065" marR="5080" indent="3175" algn="ctr">
              <a:lnSpc>
                <a:spcPct val="91500"/>
              </a:lnSpc>
              <a:spcBef>
                <a:spcPts val="465"/>
              </a:spcBef>
            </a:pPr>
            <a:r>
              <a:rPr sz="3600" b="1" spc="-235" dirty="0">
                <a:solidFill>
                  <a:srgbClr val="FFFFFF"/>
                </a:solidFill>
                <a:latin typeface="Arial"/>
                <a:cs typeface="Arial"/>
              </a:rPr>
              <a:t>Validitas </a:t>
            </a:r>
            <a:r>
              <a:rPr sz="3600" b="1" spc="-200" dirty="0">
                <a:solidFill>
                  <a:srgbClr val="FFFFFF"/>
                </a:solidFill>
                <a:latin typeface="Arial"/>
                <a:cs typeface="Arial"/>
              </a:rPr>
              <a:t>Isi,  </a:t>
            </a:r>
            <a:r>
              <a:rPr sz="3600" b="1" spc="-305" dirty="0">
                <a:solidFill>
                  <a:srgbClr val="FFFFFF"/>
                </a:solidFill>
                <a:latin typeface="Arial"/>
                <a:cs typeface="Arial"/>
              </a:rPr>
              <a:t>Daya  </a:t>
            </a:r>
            <a:r>
              <a:rPr sz="3600" b="1" spc="-320" dirty="0">
                <a:solidFill>
                  <a:srgbClr val="FFFFFF"/>
                </a:solidFill>
                <a:latin typeface="Arial"/>
                <a:cs typeface="Arial"/>
              </a:rPr>
              <a:t>Dis</a:t>
            </a:r>
            <a:r>
              <a:rPr sz="3600" b="1" spc="-33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600" b="1" spc="-14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b="1" spc="-9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b="1" spc="-235" dirty="0">
                <a:solidFill>
                  <a:srgbClr val="FFFFFF"/>
                </a:solidFill>
                <a:latin typeface="Arial"/>
                <a:cs typeface="Arial"/>
              </a:rPr>
              <a:t>minasi  </a:t>
            </a:r>
            <a:r>
              <a:rPr sz="3600" b="1" spc="-180" dirty="0">
                <a:solidFill>
                  <a:srgbClr val="FFFFFF"/>
                </a:solidFill>
                <a:latin typeface="Arial"/>
                <a:cs typeface="Arial"/>
              </a:rPr>
              <a:t>Aitem,  </a:t>
            </a:r>
            <a:r>
              <a:rPr sz="3600" b="1" spc="-229" dirty="0">
                <a:solidFill>
                  <a:srgbClr val="FFFFFF"/>
                </a:solidFill>
                <a:latin typeface="Arial"/>
                <a:cs typeface="Arial"/>
              </a:rPr>
              <a:t>Reliabilitas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929820" y="2945828"/>
            <a:ext cx="2766695" cy="2877820"/>
            <a:chOff x="5929820" y="2945828"/>
            <a:chExt cx="2766695" cy="2877820"/>
          </a:xfrm>
        </p:grpSpPr>
        <p:sp>
          <p:nvSpPr>
            <p:cNvPr id="14" name="object 14"/>
            <p:cNvSpPr/>
            <p:nvPr/>
          </p:nvSpPr>
          <p:spPr>
            <a:xfrm>
              <a:off x="5942838" y="2958846"/>
              <a:ext cx="2740660" cy="2851785"/>
            </a:xfrm>
            <a:custGeom>
              <a:avLst/>
              <a:gdLst/>
              <a:ahLst/>
              <a:cxnLst/>
              <a:rect l="l" t="t" r="r" b="b"/>
              <a:pathLst>
                <a:path w="2740659" h="2851785">
                  <a:moveTo>
                    <a:pt x="2740152" y="0"/>
                  </a:moveTo>
                  <a:lnTo>
                    <a:pt x="0" y="0"/>
                  </a:lnTo>
                  <a:lnTo>
                    <a:pt x="0" y="2851404"/>
                  </a:lnTo>
                  <a:lnTo>
                    <a:pt x="2740152" y="2851404"/>
                  </a:lnTo>
                  <a:lnTo>
                    <a:pt x="2740152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42838" y="2958846"/>
              <a:ext cx="2740660" cy="2851785"/>
            </a:xfrm>
            <a:custGeom>
              <a:avLst/>
              <a:gdLst/>
              <a:ahLst/>
              <a:cxnLst/>
              <a:rect l="l" t="t" r="r" b="b"/>
              <a:pathLst>
                <a:path w="2740659" h="2851785">
                  <a:moveTo>
                    <a:pt x="0" y="2851404"/>
                  </a:moveTo>
                  <a:lnTo>
                    <a:pt x="2740152" y="2851404"/>
                  </a:lnTo>
                  <a:lnTo>
                    <a:pt x="2740152" y="0"/>
                  </a:lnTo>
                  <a:lnTo>
                    <a:pt x="0" y="0"/>
                  </a:lnTo>
                  <a:lnTo>
                    <a:pt x="0" y="285140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439661" y="3791839"/>
            <a:ext cx="1750695" cy="107759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indent="53340">
              <a:lnSpc>
                <a:spcPts val="3960"/>
              </a:lnSpc>
              <a:spcBef>
                <a:spcPts val="530"/>
              </a:spcBef>
            </a:pPr>
            <a:r>
              <a:rPr sz="3600" b="1" spc="-235" dirty="0">
                <a:solidFill>
                  <a:srgbClr val="FFFFFF"/>
                </a:solidFill>
                <a:latin typeface="Arial"/>
                <a:cs typeface="Arial"/>
              </a:rPr>
              <a:t>Validitas  </a:t>
            </a:r>
            <a:r>
              <a:rPr sz="3600" b="1" spc="-69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b="1" spc="-295" dirty="0">
                <a:solidFill>
                  <a:srgbClr val="FFFFFF"/>
                </a:solidFill>
                <a:latin typeface="Arial"/>
                <a:cs typeface="Arial"/>
              </a:rPr>
              <a:t>ampang</a:t>
            </a:r>
            <a:endParaRPr sz="3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7200" y="5809488"/>
            <a:ext cx="8229600" cy="317500"/>
          </a:xfrm>
          <a:custGeom>
            <a:avLst/>
            <a:gdLst/>
            <a:ahLst/>
            <a:cxnLst/>
            <a:rect l="l" t="t" r="r" b="b"/>
            <a:pathLst>
              <a:path w="8229600" h="317500">
                <a:moveTo>
                  <a:pt x="8229600" y="0"/>
                </a:moveTo>
                <a:lnTo>
                  <a:pt x="0" y="0"/>
                </a:lnTo>
                <a:lnTo>
                  <a:pt x="0" y="316992"/>
                </a:lnTo>
                <a:lnTo>
                  <a:pt x="8229600" y="316992"/>
                </a:lnTo>
                <a:lnTo>
                  <a:pt x="8229600" y="0"/>
                </a:lnTo>
                <a:close/>
              </a:path>
            </a:pathLst>
          </a:custGeom>
          <a:solidFill>
            <a:srgbClr val="4674A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2" y="274320"/>
            <a:ext cx="8229600" cy="1021080"/>
          </a:xfrm>
          <a:prstGeom prst="rect">
            <a:avLst/>
          </a:prstGeom>
          <a:solidFill>
            <a:srgbClr val="6F2F9F"/>
          </a:solidFill>
        </p:spPr>
        <p:txBody>
          <a:bodyPr vert="horz" wrap="square" lIns="0" tIns="139065" rIns="0" bIns="0" rtlCol="0">
            <a:spAutoFit/>
          </a:bodyPr>
          <a:lstStyle/>
          <a:p>
            <a:pPr marL="560705">
              <a:lnSpc>
                <a:spcPct val="100000"/>
              </a:lnSpc>
              <a:spcBef>
                <a:spcPts val="1095"/>
              </a:spcBef>
            </a:pPr>
            <a:r>
              <a:rPr sz="4400" spc="-335" dirty="0"/>
              <a:t>Kelemahan </a:t>
            </a:r>
            <a:r>
              <a:rPr sz="4400" spc="-605" dirty="0"/>
              <a:t>Tes </a:t>
            </a:r>
            <a:r>
              <a:rPr sz="4400" spc="-390" dirty="0"/>
              <a:t>Psikologi</a:t>
            </a:r>
            <a:r>
              <a:rPr sz="4400" spc="-470" dirty="0"/>
              <a:t> </a:t>
            </a:r>
            <a:r>
              <a:rPr sz="4400" spc="-155" dirty="0"/>
              <a:t>(lanj.)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611060" y="2351468"/>
            <a:ext cx="1911350" cy="1739264"/>
            <a:chOff x="611060" y="2351468"/>
            <a:chExt cx="1911350" cy="1739264"/>
          </a:xfrm>
        </p:grpSpPr>
        <p:sp>
          <p:nvSpPr>
            <p:cNvPr id="4" name="object 4"/>
            <p:cNvSpPr/>
            <p:nvPr/>
          </p:nvSpPr>
          <p:spPr>
            <a:xfrm>
              <a:off x="899160" y="2691383"/>
              <a:ext cx="169545" cy="1399540"/>
            </a:xfrm>
            <a:custGeom>
              <a:avLst/>
              <a:gdLst/>
              <a:ahLst/>
              <a:cxnLst/>
              <a:rect l="l" t="t" r="r" b="b"/>
              <a:pathLst>
                <a:path w="169544" h="1399539">
                  <a:moveTo>
                    <a:pt x="169164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169164" y="1399032"/>
                  </a:lnTo>
                  <a:lnTo>
                    <a:pt x="16916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4078" y="2364485"/>
              <a:ext cx="1885314" cy="1130935"/>
            </a:xfrm>
            <a:custGeom>
              <a:avLst/>
              <a:gdLst/>
              <a:ahLst/>
              <a:cxnLst/>
              <a:rect l="l" t="t" r="r" b="b"/>
              <a:pathLst>
                <a:path w="1885314" h="1130935">
                  <a:moveTo>
                    <a:pt x="1772158" y="0"/>
                  </a:moveTo>
                  <a:lnTo>
                    <a:pt x="113080" y="0"/>
                  </a:lnTo>
                  <a:lnTo>
                    <a:pt x="69062" y="8891"/>
                  </a:lnTo>
                  <a:lnTo>
                    <a:pt x="33118" y="33131"/>
                  </a:lnTo>
                  <a:lnTo>
                    <a:pt x="8885" y="69062"/>
                  </a:lnTo>
                  <a:lnTo>
                    <a:pt x="0" y="113029"/>
                  </a:lnTo>
                  <a:lnTo>
                    <a:pt x="0" y="1017777"/>
                  </a:lnTo>
                  <a:lnTo>
                    <a:pt x="8885" y="1061745"/>
                  </a:lnTo>
                  <a:lnTo>
                    <a:pt x="33118" y="1097676"/>
                  </a:lnTo>
                  <a:lnTo>
                    <a:pt x="69062" y="1121916"/>
                  </a:lnTo>
                  <a:lnTo>
                    <a:pt x="113080" y="1130808"/>
                  </a:lnTo>
                  <a:lnTo>
                    <a:pt x="1772158" y="1130808"/>
                  </a:lnTo>
                  <a:lnTo>
                    <a:pt x="1816125" y="1121916"/>
                  </a:lnTo>
                  <a:lnTo>
                    <a:pt x="1852056" y="1097676"/>
                  </a:lnTo>
                  <a:lnTo>
                    <a:pt x="1876296" y="1061745"/>
                  </a:lnTo>
                  <a:lnTo>
                    <a:pt x="1885188" y="1017777"/>
                  </a:lnTo>
                  <a:lnTo>
                    <a:pt x="1885188" y="113029"/>
                  </a:lnTo>
                  <a:lnTo>
                    <a:pt x="1876296" y="69062"/>
                  </a:lnTo>
                  <a:lnTo>
                    <a:pt x="1852056" y="33131"/>
                  </a:lnTo>
                  <a:lnTo>
                    <a:pt x="1816125" y="8891"/>
                  </a:lnTo>
                  <a:lnTo>
                    <a:pt x="177215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4078" y="2364485"/>
              <a:ext cx="1885314" cy="1130935"/>
            </a:xfrm>
            <a:custGeom>
              <a:avLst/>
              <a:gdLst/>
              <a:ahLst/>
              <a:cxnLst/>
              <a:rect l="l" t="t" r="r" b="b"/>
              <a:pathLst>
                <a:path w="1885314" h="1130935">
                  <a:moveTo>
                    <a:pt x="0" y="113029"/>
                  </a:moveTo>
                  <a:lnTo>
                    <a:pt x="8885" y="69062"/>
                  </a:lnTo>
                  <a:lnTo>
                    <a:pt x="33118" y="33131"/>
                  </a:lnTo>
                  <a:lnTo>
                    <a:pt x="69062" y="8891"/>
                  </a:lnTo>
                  <a:lnTo>
                    <a:pt x="113080" y="0"/>
                  </a:lnTo>
                  <a:lnTo>
                    <a:pt x="1772158" y="0"/>
                  </a:lnTo>
                  <a:lnTo>
                    <a:pt x="1816125" y="8891"/>
                  </a:lnTo>
                  <a:lnTo>
                    <a:pt x="1852056" y="33131"/>
                  </a:lnTo>
                  <a:lnTo>
                    <a:pt x="1876296" y="69062"/>
                  </a:lnTo>
                  <a:lnTo>
                    <a:pt x="1885188" y="113029"/>
                  </a:lnTo>
                  <a:lnTo>
                    <a:pt x="1885188" y="1017777"/>
                  </a:lnTo>
                  <a:lnTo>
                    <a:pt x="1876296" y="1061745"/>
                  </a:lnTo>
                  <a:lnTo>
                    <a:pt x="1852056" y="1097676"/>
                  </a:lnTo>
                  <a:lnTo>
                    <a:pt x="1816125" y="1121916"/>
                  </a:lnTo>
                  <a:lnTo>
                    <a:pt x="1772158" y="1130808"/>
                  </a:lnTo>
                  <a:lnTo>
                    <a:pt x="113080" y="1130808"/>
                  </a:lnTo>
                  <a:lnTo>
                    <a:pt x="69062" y="1121916"/>
                  </a:lnTo>
                  <a:lnTo>
                    <a:pt x="33118" y="1097676"/>
                  </a:lnTo>
                  <a:lnTo>
                    <a:pt x="8885" y="1061745"/>
                  </a:lnTo>
                  <a:lnTo>
                    <a:pt x="0" y="1017777"/>
                  </a:lnTo>
                  <a:lnTo>
                    <a:pt x="0" y="11302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72362" y="2725673"/>
            <a:ext cx="78549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5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r>
              <a:rPr sz="2100" i="1" spc="-10" dirty="0">
                <a:solidFill>
                  <a:srgbClr val="FFFFFF"/>
                </a:solidFill>
                <a:latin typeface="Carlito"/>
                <a:cs typeface="Carlito"/>
              </a:rPr>
              <a:t>et</a:t>
            </a:r>
            <a:r>
              <a:rPr sz="2100" i="1" dirty="0">
                <a:solidFill>
                  <a:srgbClr val="FFFFFF"/>
                </a:solidFill>
                <a:latin typeface="Carlito"/>
                <a:cs typeface="Carlito"/>
              </a:rPr>
              <a:t>ting</a:t>
            </a:r>
            <a:endParaRPr sz="21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11060" y="3765740"/>
            <a:ext cx="1911350" cy="1699895"/>
            <a:chOff x="611060" y="3765740"/>
            <a:chExt cx="1911350" cy="1699895"/>
          </a:xfrm>
        </p:grpSpPr>
        <p:sp>
          <p:nvSpPr>
            <p:cNvPr id="9" name="object 9"/>
            <p:cNvSpPr/>
            <p:nvPr/>
          </p:nvSpPr>
          <p:spPr>
            <a:xfrm>
              <a:off x="923544" y="4066032"/>
              <a:ext cx="169545" cy="1399540"/>
            </a:xfrm>
            <a:custGeom>
              <a:avLst/>
              <a:gdLst/>
              <a:ahLst/>
              <a:cxnLst/>
              <a:rect l="l" t="t" r="r" b="b"/>
              <a:pathLst>
                <a:path w="169544" h="1399539">
                  <a:moveTo>
                    <a:pt x="169163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169163" y="1399032"/>
                  </a:lnTo>
                  <a:lnTo>
                    <a:pt x="169163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4078" y="3778758"/>
              <a:ext cx="1885314" cy="1130935"/>
            </a:xfrm>
            <a:custGeom>
              <a:avLst/>
              <a:gdLst/>
              <a:ahLst/>
              <a:cxnLst/>
              <a:rect l="l" t="t" r="r" b="b"/>
              <a:pathLst>
                <a:path w="1885314" h="1130935">
                  <a:moveTo>
                    <a:pt x="1772158" y="0"/>
                  </a:moveTo>
                  <a:lnTo>
                    <a:pt x="113080" y="0"/>
                  </a:lnTo>
                  <a:lnTo>
                    <a:pt x="69062" y="8891"/>
                  </a:lnTo>
                  <a:lnTo>
                    <a:pt x="33118" y="33131"/>
                  </a:lnTo>
                  <a:lnTo>
                    <a:pt x="8885" y="69062"/>
                  </a:lnTo>
                  <a:lnTo>
                    <a:pt x="0" y="113030"/>
                  </a:lnTo>
                  <a:lnTo>
                    <a:pt x="0" y="1017778"/>
                  </a:lnTo>
                  <a:lnTo>
                    <a:pt x="8885" y="1061745"/>
                  </a:lnTo>
                  <a:lnTo>
                    <a:pt x="33118" y="1097676"/>
                  </a:lnTo>
                  <a:lnTo>
                    <a:pt x="69062" y="1121916"/>
                  </a:lnTo>
                  <a:lnTo>
                    <a:pt x="113080" y="1130808"/>
                  </a:lnTo>
                  <a:lnTo>
                    <a:pt x="1772158" y="1130808"/>
                  </a:lnTo>
                  <a:lnTo>
                    <a:pt x="1816125" y="1121916"/>
                  </a:lnTo>
                  <a:lnTo>
                    <a:pt x="1852056" y="1097676"/>
                  </a:lnTo>
                  <a:lnTo>
                    <a:pt x="1876296" y="1061745"/>
                  </a:lnTo>
                  <a:lnTo>
                    <a:pt x="1885188" y="1017778"/>
                  </a:lnTo>
                  <a:lnTo>
                    <a:pt x="1885188" y="113030"/>
                  </a:lnTo>
                  <a:lnTo>
                    <a:pt x="1876296" y="69062"/>
                  </a:lnTo>
                  <a:lnTo>
                    <a:pt x="1852056" y="33131"/>
                  </a:lnTo>
                  <a:lnTo>
                    <a:pt x="1816125" y="8891"/>
                  </a:lnTo>
                  <a:lnTo>
                    <a:pt x="177215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4078" y="3778758"/>
              <a:ext cx="1885314" cy="1130935"/>
            </a:xfrm>
            <a:custGeom>
              <a:avLst/>
              <a:gdLst/>
              <a:ahLst/>
              <a:cxnLst/>
              <a:rect l="l" t="t" r="r" b="b"/>
              <a:pathLst>
                <a:path w="1885314" h="1130935">
                  <a:moveTo>
                    <a:pt x="0" y="113030"/>
                  </a:moveTo>
                  <a:lnTo>
                    <a:pt x="8885" y="69062"/>
                  </a:lnTo>
                  <a:lnTo>
                    <a:pt x="33118" y="33131"/>
                  </a:lnTo>
                  <a:lnTo>
                    <a:pt x="69062" y="8891"/>
                  </a:lnTo>
                  <a:lnTo>
                    <a:pt x="113080" y="0"/>
                  </a:lnTo>
                  <a:lnTo>
                    <a:pt x="1772158" y="0"/>
                  </a:lnTo>
                  <a:lnTo>
                    <a:pt x="1816125" y="8891"/>
                  </a:lnTo>
                  <a:lnTo>
                    <a:pt x="1852056" y="33131"/>
                  </a:lnTo>
                  <a:lnTo>
                    <a:pt x="1876296" y="69062"/>
                  </a:lnTo>
                  <a:lnTo>
                    <a:pt x="1885188" y="113030"/>
                  </a:lnTo>
                  <a:lnTo>
                    <a:pt x="1885188" y="1017778"/>
                  </a:lnTo>
                  <a:lnTo>
                    <a:pt x="1876296" y="1061745"/>
                  </a:lnTo>
                  <a:lnTo>
                    <a:pt x="1852056" y="1097676"/>
                  </a:lnTo>
                  <a:lnTo>
                    <a:pt x="1816125" y="1121916"/>
                  </a:lnTo>
                  <a:lnTo>
                    <a:pt x="1772158" y="1130808"/>
                  </a:lnTo>
                  <a:lnTo>
                    <a:pt x="113080" y="1130808"/>
                  </a:lnTo>
                  <a:lnTo>
                    <a:pt x="69062" y="1121916"/>
                  </a:lnTo>
                  <a:lnTo>
                    <a:pt x="33118" y="1097676"/>
                  </a:lnTo>
                  <a:lnTo>
                    <a:pt x="8885" y="1061745"/>
                  </a:lnTo>
                  <a:lnTo>
                    <a:pt x="0" y="1017778"/>
                  </a:lnTo>
                  <a:lnTo>
                    <a:pt x="0" y="11303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15974" y="4139006"/>
            <a:ext cx="90043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dirty="0">
                <a:solidFill>
                  <a:srgbClr val="FFFFFF"/>
                </a:solidFill>
                <a:latin typeface="Carlito"/>
                <a:cs typeface="Carlito"/>
              </a:rPr>
              <a:t>Rapport</a:t>
            </a:r>
            <a:endParaRPr sz="2100"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11060" y="5180012"/>
            <a:ext cx="2896235" cy="1156970"/>
            <a:chOff x="611060" y="5180012"/>
            <a:chExt cx="2896235" cy="1156970"/>
          </a:xfrm>
        </p:grpSpPr>
        <p:sp>
          <p:nvSpPr>
            <p:cNvPr id="14" name="object 14"/>
            <p:cNvSpPr/>
            <p:nvPr/>
          </p:nvSpPr>
          <p:spPr>
            <a:xfrm>
              <a:off x="1014984" y="5387340"/>
              <a:ext cx="2491740" cy="169545"/>
            </a:xfrm>
            <a:custGeom>
              <a:avLst/>
              <a:gdLst/>
              <a:ahLst/>
              <a:cxnLst/>
              <a:rect l="l" t="t" r="r" b="b"/>
              <a:pathLst>
                <a:path w="2491740" h="169545">
                  <a:moveTo>
                    <a:pt x="2491740" y="0"/>
                  </a:moveTo>
                  <a:lnTo>
                    <a:pt x="0" y="0"/>
                  </a:lnTo>
                  <a:lnTo>
                    <a:pt x="0" y="169164"/>
                  </a:lnTo>
                  <a:lnTo>
                    <a:pt x="2491740" y="169164"/>
                  </a:lnTo>
                  <a:lnTo>
                    <a:pt x="249174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4078" y="5193029"/>
              <a:ext cx="1885314" cy="1130935"/>
            </a:xfrm>
            <a:custGeom>
              <a:avLst/>
              <a:gdLst/>
              <a:ahLst/>
              <a:cxnLst/>
              <a:rect l="l" t="t" r="r" b="b"/>
              <a:pathLst>
                <a:path w="1885314" h="1130935">
                  <a:moveTo>
                    <a:pt x="1772158" y="0"/>
                  </a:moveTo>
                  <a:lnTo>
                    <a:pt x="113080" y="0"/>
                  </a:lnTo>
                  <a:lnTo>
                    <a:pt x="69062" y="8891"/>
                  </a:lnTo>
                  <a:lnTo>
                    <a:pt x="33118" y="33131"/>
                  </a:lnTo>
                  <a:lnTo>
                    <a:pt x="8885" y="69062"/>
                  </a:lnTo>
                  <a:lnTo>
                    <a:pt x="0" y="113030"/>
                  </a:lnTo>
                  <a:lnTo>
                    <a:pt x="0" y="1017727"/>
                  </a:lnTo>
                  <a:lnTo>
                    <a:pt x="8885" y="1061740"/>
                  </a:lnTo>
                  <a:lnTo>
                    <a:pt x="33118" y="1097684"/>
                  </a:lnTo>
                  <a:lnTo>
                    <a:pt x="69062" y="1121920"/>
                  </a:lnTo>
                  <a:lnTo>
                    <a:pt x="113080" y="1130808"/>
                  </a:lnTo>
                  <a:lnTo>
                    <a:pt x="1772158" y="1130808"/>
                  </a:lnTo>
                  <a:lnTo>
                    <a:pt x="1816125" y="1121920"/>
                  </a:lnTo>
                  <a:lnTo>
                    <a:pt x="1852056" y="1097684"/>
                  </a:lnTo>
                  <a:lnTo>
                    <a:pt x="1876296" y="1061740"/>
                  </a:lnTo>
                  <a:lnTo>
                    <a:pt x="1885188" y="1017727"/>
                  </a:lnTo>
                  <a:lnTo>
                    <a:pt x="1885188" y="113030"/>
                  </a:lnTo>
                  <a:lnTo>
                    <a:pt x="1876296" y="69062"/>
                  </a:lnTo>
                  <a:lnTo>
                    <a:pt x="1852056" y="33131"/>
                  </a:lnTo>
                  <a:lnTo>
                    <a:pt x="1816125" y="8891"/>
                  </a:lnTo>
                  <a:lnTo>
                    <a:pt x="1772158" y="0"/>
                  </a:lnTo>
                  <a:close/>
                </a:path>
              </a:pathLst>
            </a:custGeom>
            <a:solidFill>
              <a:srgbClr val="006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4078" y="5193029"/>
              <a:ext cx="1885314" cy="1130935"/>
            </a:xfrm>
            <a:custGeom>
              <a:avLst/>
              <a:gdLst/>
              <a:ahLst/>
              <a:cxnLst/>
              <a:rect l="l" t="t" r="r" b="b"/>
              <a:pathLst>
                <a:path w="1885314" h="1130935">
                  <a:moveTo>
                    <a:pt x="0" y="113030"/>
                  </a:moveTo>
                  <a:lnTo>
                    <a:pt x="8885" y="69062"/>
                  </a:lnTo>
                  <a:lnTo>
                    <a:pt x="33118" y="33131"/>
                  </a:lnTo>
                  <a:lnTo>
                    <a:pt x="69062" y="8891"/>
                  </a:lnTo>
                  <a:lnTo>
                    <a:pt x="113080" y="0"/>
                  </a:lnTo>
                  <a:lnTo>
                    <a:pt x="1772158" y="0"/>
                  </a:lnTo>
                  <a:lnTo>
                    <a:pt x="1816125" y="8891"/>
                  </a:lnTo>
                  <a:lnTo>
                    <a:pt x="1852056" y="33131"/>
                  </a:lnTo>
                  <a:lnTo>
                    <a:pt x="1876296" y="69062"/>
                  </a:lnTo>
                  <a:lnTo>
                    <a:pt x="1885188" y="113030"/>
                  </a:lnTo>
                  <a:lnTo>
                    <a:pt x="1885188" y="1017727"/>
                  </a:lnTo>
                  <a:lnTo>
                    <a:pt x="1876296" y="1061740"/>
                  </a:lnTo>
                  <a:lnTo>
                    <a:pt x="1852056" y="1097684"/>
                  </a:lnTo>
                  <a:lnTo>
                    <a:pt x="1816125" y="1121920"/>
                  </a:lnTo>
                  <a:lnTo>
                    <a:pt x="1772158" y="1130808"/>
                  </a:lnTo>
                  <a:lnTo>
                    <a:pt x="113080" y="1130808"/>
                  </a:lnTo>
                  <a:lnTo>
                    <a:pt x="69062" y="1121920"/>
                  </a:lnTo>
                  <a:lnTo>
                    <a:pt x="33118" y="1097684"/>
                  </a:lnTo>
                  <a:lnTo>
                    <a:pt x="8885" y="1061740"/>
                  </a:lnTo>
                  <a:lnTo>
                    <a:pt x="0" y="1017727"/>
                  </a:lnTo>
                  <a:lnTo>
                    <a:pt x="0" y="11303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98626" y="5553252"/>
            <a:ext cx="11360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40" dirty="0">
                <a:solidFill>
                  <a:srgbClr val="FFFFFF"/>
                </a:solidFill>
                <a:latin typeface="Carlito"/>
                <a:cs typeface="Carlito"/>
              </a:rPr>
              <a:t>Tester</a:t>
            </a:r>
            <a:r>
              <a:rPr sz="2100" i="1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100" i="1" spc="-5" dirty="0">
                <a:solidFill>
                  <a:srgbClr val="FFFFFF"/>
                </a:solidFill>
                <a:latin typeface="Carlito"/>
                <a:cs typeface="Carlito"/>
              </a:rPr>
              <a:t>skill</a:t>
            </a:r>
            <a:endParaRPr sz="2100">
              <a:latin typeface="Carlito"/>
              <a:cs typeface="Carli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118040" y="4053840"/>
            <a:ext cx="1911350" cy="2283460"/>
            <a:chOff x="3118040" y="4053840"/>
            <a:chExt cx="1911350" cy="2283460"/>
          </a:xfrm>
        </p:grpSpPr>
        <p:sp>
          <p:nvSpPr>
            <p:cNvPr id="19" name="object 19"/>
            <p:cNvSpPr/>
            <p:nvPr/>
          </p:nvSpPr>
          <p:spPr>
            <a:xfrm>
              <a:off x="3383279" y="4053840"/>
              <a:ext cx="170815" cy="1399540"/>
            </a:xfrm>
            <a:custGeom>
              <a:avLst/>
              <a:gdLst/>
              <a:ahLst/>
              <a:cxnLst/>
              <a:rect l="l" t="t" r="r" b="b"/>
              <a:pathLst>
                <a:path w="170814" h="1399539">
                  <a:moveTo>
                    <a:pt x="170687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170687" y="1399032"/>
                  </a:lnTo>
                  <a:lnTo>
                    <a:pt x="170687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31057" y="5193030"/>
              <a:ext cx="1885314" cy="1130935"/>
            </a:xfrm>
            <a:custGeom>
              <a:avLst/>
              <a:gdLst/>
              <a:ahLst/>
              <a:cxnLst/>
              <a:rect l="l" t="t" r="r" b="b"/>
              <a:pathLst>
                <a:path w="1885314" h="1130935">
                  <a:moveTo>
                    <a:pt x="1772158" y="0"/>
                  </a:moveTo>
                  <a:lnTo>
                    <a:pt x="113030" y="0"/>
                  </a:lnTo>
                  <a:lnTo>
                    <a:pt x="69062" y="8891"/>
                  </a:lnTo>
                  <a:lnTo>
                    <a:pt x="33131" y="33131"/>
                  </a:lnTo>
                  <a:lnTo>
                    <a:pt x="8891" y="69062"/>
                  </a:lnTo>
                  <a:lnTo>
                    <a:pt x="0" y="113030"/>
                  </a:lnTo>
                  <a:lnTo>
                    <a:pt x="0" y="1017727"/>
                  </a:lnTo>
                  <a:lnTo>
                    <a:pt x="8891" y="1061740"/>
                  </a:lnTo>
                  <a:lnTo>
                    <a:pt x="33131" y="1097684"/>
                  </a:lnTo>
                  <a:lnTo>
                    <a:pt x="69062" y="1121920"/>
                  </a:lnTo>
                  <a:lnTo>
                    <a:pt x="113030" y="1130808"/>
                  </a:lnTo>
                  <a:lnTo>
                    <a:pt x="1772158" y="1130808"/>
                  </a:lnTo>
                  <a:lnTo>
                    <a:pt x="1816125" y="1121920"/>
                  </a:lnTo>
                  <a:lnTo>
                    <a:pt x="1852056" y="1097684"/>
                  </a:lnTo>
                  <a:lnTo>
                    <a:pt x="1876296" y="1061740"/>
                  </a:lnTo>
                  <a:lnTo>
                    <a:pt x="1885188" y="1017727"/>
                  </a:lnTo>
                  <a:lnTo>
                    <a:pt x="1885188" y="113030"/>
                  </a:lnTo>
                  <a:lnTo>
                    <a:pt x="1876296" y="69062"/>
                  </a:lnTo>
                  <a:lnTo>
                    <a:pt x="1852056" y="33131"/>
                  </a:lnTo>
                  <a:lnTo>
                    <a:pt x="1816125" y="8891"/>
                  </a:lnTo>
                  <a:lnTo>
                    <a:pt x="1772158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31057" y="5193030"/>
              <a:ext cx="1885314" cy="1130935"/>
            </a:xfrm>
            <a:custGeom>
              <a:avLst/>
              <a:gdLst/>
              <a:ahLst/>
              <a:cxnLst/>
              <a:rect l="l" t="t" r="r" b="b"/>
              <a:pathLst>
                <a:path w="1885314" h="1130935">
                  <a:moveTo>
                    <a:pt x="0" y="113030"/>
                  </a:moveTo>
                  <a:lnTo>
                    <a:pt x="8891" y="69062"/>
                  </a:lnTo>
                  <a:lnTo>
                    <a:pt x="33131" y="33131"/>
                  </a:lnTo>
                  <a:lnTo>
                    <a:pt x="69062" y="8891"/>
                  </a:lnTo>
                  <a:lnTo>
                    <a:pt x="113030" y="0"/>
                  </a:lnTo>
                  <a:lnTo>
                    <a:pt x="1772158" y="0"/>
                  </a:lnTo>
                  <a:lnTo>
                    <a:pt x="1816125" y="8891"/>
                  </a:lnTo>
                  <a:lnTo>
                    <a:pt x="1852056" y="33131"/>
                  </a:lnTo>
                  <a:lnTo>
                    <a:pt x="1876296" y="69062"/>
                  </a:lnTo>
                  <a:lnTo>
                    <a:pt x="1885188" y="113030"/>
                  </a:lnTo>
                  <a:lnTo>
                    <a:pt x="1885188" y="1017727"/>
                  </a:lnTo>
                  <a:lnTo>
                    <a:pt x="1876296" y="1061740"/>
                  </a:lnTo>
                  <a:lnTo>
                    <a:pt x="1852056" y="1097684"/>
                  </a:lnTo>
                  <a:lnTo>
                    <a:pt x="1816125" y="1121920"/>
                  </a:lnTo>
                  <a:lnTo>
                    <a:pt x="1772158" y="1130808"/>
                  </a:lnTo>
                  <a:lnTo>
                    <a:pt x="113030" y="1130808"/>
                  </a:lnTo>
                  <a:lnTo>
                    <a:pt x="69062" y="1121920"/>
                  </a:lnTo>
                  <a:lnTo>
                    <a:pt x="33131" y="1097684"/>
                  </a:lnTo>
                  <a:lnTo>
                    <a:pt x="8891" y="1061740"/>
                  </a:lnTo>
                  <a:lnTo>
                    <a:pt x="0" y="1017727"/>
                  </a:lnTo>
                  <a:lnTo>
                    <a:pt x="0" y="11303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475482" y="5406644"/>
            <a:ext cx="1195070" cy="640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20"/>
              </a:lnSpc>
              <a:spcBef>
                <a:spcPts val="100"/>
              </a:spcBef>
            </a:pPr>
            <a:r>
              <a:rPr sz="2100" spc="-135" dirty="0">
                <a:solidFill>
                  <a:srgbClr val="FFFFFF"/>
                </a:solidFill>
                <a:latin typeface="Arial"/>
                <a:cs typeface="Arial"/>
              </a:rPr>
              <a:t>Keseriusan</a:t>
            </a:r>
            <a:endParaRPr sz="2100">
              <a:latin typeface="Arial"/>
              <a:cs typeface="Arial"/>
            </a:endParaRPr>
          </a:p>
          <a:p>
            <a:pPr marL="55244">
              <a:lnSpc>
                <a:spcPts val="2420"/>
              </a:lnSpc>
            </a:pPr>
            <a:r>
              <a:rPr sz="2100" spc="-60" dirty="0">
                <a:solidFill>
                  <a:srgbClr val="FFFFFF"/>
                </a:solidFill>
                <a:latin typeface="Arial"/>
                <a:cs typeface="Arial"/>
              </a:rPr>
              <a:t>partisipan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118040" y="2610611"/>
            <a:ext cx="1911350" cy="2312035"/>
            <a:chOff x="3118040" y="2610611"/>
            <a:chExt cx="1911350" cy="2312035"/>
          </a:xfrm>
        </p:grpSpPr>
        <p:sp>
          <p:nvSpPr>
            <p:cNvPr id="24" name="object 24"/>
            <p:cNvSpPr/>
            <p:nvPr/>
          </p:nvSpPr>
          <p:spPr>
            <a:xfrm>
              <a:off x="3383279" y="2610611"/>
              <a:ext cx="170815" cy="1399540"/>
            </a:xfrm>
            <a:custGeom>
              <a:avLst/>
              <a:gdLst/>
              <a:ahLst/>
              <a:cxnLst/>
              <a:rect l="l" t="t" r="r" b="b"/>
              <a:pathLst>
                <a:path w="170814" h="1399539">
                  <a:moveTo>
                    <a:pt x="170687" y="0"/>
                  </a:moveTo>
                  <a:lnTo>
                    <a:pt x="0" y="0"/>
                  </a:lnTo>
                  <a:lnTo>
                    <a:pt x="0" y="1399032"/>
                  </a:lnTo>
                  <a:lnTo>
                    <a:pt x="170687" y="1399032"/>
                  </a:lnTo>
                  <a:lnTo>
                    <a:pt x="170687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31057" y="3778758"/>
              <a:ext cx="1885314" cy="1130935"/>
            </a:xfrm>
            <a:custGeom>
              <a:avLst/>
              <a:gdLst/>
              <a:ahLst/>
              <a:cxnLst/>
              <a:rect l="l" t="t" r="r" b="b"/>
              <a:pathLst>
                <a:path w="1885314" h="1130935">
                  <a:moveTo>
                    <a:pt x="1772158" y="0"/>
                  </a:moveTo>
                  <a:lnTo>
                    <a:pt x="113030" y="0"/>
                  </a:lnTo>
                  <a:lnTo>
                    <a:pt x="69062" y="8891"/>
                  </a:lnTo>
                  <a:lnTo>
                    <a:pt x="33131" y="33131"/>
                  </a:lnTo>
                  <a:lnTo>
                    <a:pt x="8891" y="69062"/>
                  </a:lnTo>
                  <a:lnTo>
                    <a:pt x="0" y="113030"/>
                  </a:lnTo>
                  <a:lnTo>
                    <a:pt x="0" y="1017778"/>
                  </a:lnTo>
                  <a:lnTo>
                    <a:pt x="8891" y="1061745"/>
                  </a:lnTo>
                  <a:lnTo>
                    <a:pt x="33131" y="1097676"/>
                  </a:lnTo>
                  <a:lnTo>
                    <a:pt x="69062" y="1121916"/>
                  </a:lnTo>
                  <a:lnTo>
                    <a:pt x="113030" y="1130808"/>
                  </a:lnTo>
                  <a:lnTo>
                    <a:pt x="1772158" y="1130808"/>
                  </a:lnTo>
                  <a:lnTo>
                    <a:pt x="1816125" y="1121916"/>
                  </a:lnTo>
                  <a:lnTo>
                    <a:pt x="1852056" y="1097676"/>
                  </a:lnTo>
                  <a:lnTo>
                    <a:pt x="1876296" y="1061745"/>
                  </a:lnTo>
                  <a:lnTo>
                    <a:pt x="1885188" y="1017778"/>
                  </a:lnTo>
                  <a:lnTo>
                    <a:pt x="1885188" y="113030"/>
                  </a:lnTo>
                  <a:lnTo>
                    <a:pt x="1876296" y="69062"/>
                  </a:lnTo>
                  <a:lnTo>
                    <a:pt x="1852056" y="33131"/>
                  </a:lnTo>
                  <a:lnTo>
                    <a:pt x="1816125" y="8891"/>
                  </a:lnTo>
                  <a:lnTo>
                    <a:pt x="1772158" y="0"/>
                  </a:lnTo>
                  <a:close/>
                </a:path>
              </a:pathLst>
            </a:custGeom>
            <a:solidFill>
              <a:srgbClr val="CC6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31057" y="3778758"/>
              <a:ext cx="1885314" cy="1130935"/>
            </a:xfrm>
            <a:custGeom>
              <a:avLst/>
              <a:gdLst/>
              <a:ahLst/>
              <a:cxnLst/>
              <a:rect l="l" t="t" r="r" b="b"/>
              <a:pathLst>
                <a:path w="1885314" h="1130935">
                  <a:moveTo>
                    <a:pt x="0" y="113030"/>
                  </a:moveTo>
                  <a:lnTo>
                    <a:pt x="8891" y="69062"/>
                  </a:lnTo>
                  <a:lnTo>
                    <a:pt x="33131" y="33131"/>
                  </a:lnTo>
                  <a:lnTo>
                    <a:pt x="69062" y="8891"/>
                  </a:lnTo>
                  <a:lnTo>
                    <a:pt x="113030" y="0"/>
                  </a:lnTo>
                  <a:lnTo>
                    <a:pt x="1772158" y="0"/>
                  </a:lnTo>
                  <a:lnTo>
                    <a:pt x="1816125" y="8891"/>
                  </a:lnTo>
                  <a:lnTo>
                    <a:pt x="1852056" y="33131"/>
                  </a:lnTo>
                  <a:lnTo>
                    <a:pt x="1876296" y="69062"/>
                  </a:lnTo>
                  <a:lnTo>
                    <a:pt x="1885188" y="113030"/>
                  </a:lnTo>
                  <a:lnTo>
                    <a:pt x="1885188" y="1017778"/>
                  </a:lnTo>
                  <a:lnTo>
                    <a:pt x="1876296" y="1061745"/>
                  </a:lnTo>
                  <a:lnTo>
                    <a:pt x="1852056" y="1097676"/>
                  </a:lnTo>
                  <a:lnTo>
                    <a:pt x="1816125" y="1121916"/>
                  </a:lnTo>
                  <a:lnTo>
                    <a:pt x="1772158" y="1130808"/>
                  </a:lnTo>
                  <a:lnTo>
                    <a:pt x="113030" y="1130808"/>
                  </a:lnTo>
                  <a:lnTo>
                    <a:pt x="69062" y="1121916"/>
                  </a:lnTo>
                  <a:lnTo>
                    <a:pt x="33131" y="1097676"/>
                  </a:lnTo>
                  <a:lnTo>
                    <a:pt x="8891" y="1061745"/>
                  </a:lnTo>
                  <a:lnTo>
                    <a:pt x="0" y="1017778"/>
                  </a:lnTo>
                  <a:lnTo>
                    <a:pt x="0" y="11303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707129" y="4139006"/>
            <a:ext cx="73215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9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100" spc="-135" dirty="0">
                <a:solidFill>
                  <a:srgbClr val="FFFFFF"/>
                </a:solidFill>
                <a:latin typeface="Arial"/>
                <a:cs typeface="Arial"/>
              </a:rPr>
              <a:t>ak</a:t>
            </a:r>
            <a:r>
              <a:rPr sz="2100" spc="25" dirty="0">
                <a:solidFill>
                  <a:srgbClr val="FFFFFF"/>
                </a:solidFill>
                <a:latin typeface="Arial"/>
                <a:cs typeface="Arial"/>
              </a:rPr>
              <a:t>tu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118104" y="2351532"/>
            <a:ext cx="1911350" cy="1156970"/>
            <a:chOff x="3118104" y="2351532"/>
            <a:chExt cx="1911350" cy="1156970"/>
          </a:xfrm>
        </p:grpSpPr>
        <p:sp>
          <p:nvSpPr>
            <p:cNvPr id="29" name="object 29"/>
            <p:cNvSpPr/>
            <p:nvPr/>
          </p:nvSpPr>
          <p:spPr>
            <a:xfrm>
              <a:off x="3131058" y="2364486"/>
              <a:ext cx="1885314" cy="1130935"/>
            </a:xfrm>
            <a:custGeom>
              <a:avLst/>
              <a:gdLst/>
              <a:ahLst/>
              <a:cxnLst/>
              <a:rect l="l" t="t" r="r" b="b"/>
              <a:pathLst>
                <a:path w="1885314" h="1130935">
                  <a:moveTo>
                    <a:pt x="1772158" y="0"/>
                  </a:moveTo>
                  <a:lnTo>
                    <a:pt x="113030" y="0"/>
                  </a:lnTo>
                  <a:lnTo>
                    <a:pt x="69062" y="8891"/>
                  </a:lnTo>
                  <a:lnTo>
                    <a:pt x="33131" y="33131"/>
                  </a:lnTo>
                  <a:lnTo>
                    <a:pt x="8891" y="69062"/>
                  </a:lnTo>
                  <a:lnTo>
                    <a:pt x="0" y="113029"/>
                  </a:lnTo>
                  <a:lnTo>
                    <a:pt x="0" y="1017777"/>
                  </a:lnTo>
                  <a:lnTo>
                    <a:pt x="8891" y="1061745"/>
                  </a:lnTo>
                  <a:lnTo>
                    <a:pt x="33131" y="1097676"/>
                  </a:lnTo>
                  <a:lnTo>
                    <a:pt x="69062" y="1121916"/>
                  </a:lnTo>
                  <a:lnTo>
                    <a:pt x="113030" y="1130808"/>
                  </a:lnTo>
                  <a:lnTo>
                    <a:pt x="1772158" y="1130808"/>
                  </a:lnTo>
                  <a:lnTo>
                    <a:pt x="1816125" y="1121916"/>
                  </a:lnTo>
                  <a:lnTo>
                    <a:pt x="1852056" y="1097676"/>
                  </a:lnTo>
                  <a:lnTo>
                    <a:pt x="1876296" y="1061745"/>
                  </a:lnTo>
                  <a:lnTo>
                    <a:pt x="1885188" y="1017777"/>
                  </a:lnTo>
                  <a:lnTo>
                    <a:pt x="1885188" y="113029"/>
                  </a:lnTo>
                  <a:lnTo>
                    <a:pt x="1876296" y="69062"/>
                  </a:lnTo>
                  <a:lnTo>
                    <a:pt x="1852056" y="33131"/>
                  </a:lnTo>
                  <a:lnTo>
                    <a:pt x="1816125" y="8891"/>
                  </a:lnTo>
                  <a:lnTo>
                    <a:pt x="1772158" y="0"/>
                  </a:lnTo>
                  <a:close/>
                </a:path>
              </a:pathLst>
            </a:custGeom>
            <a:solidFill>
              <a:srgbClr val="D12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131058" y="2364486"/>
              <a:ext cx="1885314" cy="1130935"/>
            </a:xfrm>
            <a:custGeom>
              <a:avLst/>
              <a:gdLst/>
              <a:ahLst/>
              <a:cxnLst/>
              <a:rect l="l" t="t" r="r" b="b"/>
              <a:pathLst>
                <a:path w="1885314" h="1130935">
                  <a:moveTo>
                    <a:pt x="0" y="113029"/>
                  </a:moveTo>
                  <a:lnTo>
                    <a:pt x="8891" y="69062"/>
                  </a:lnTo>
                  <a:lnTo>
                    <a:pt x="33131" y="33131"/>
                  </a:lnTo>
                  <a:lnTo>
                    <a:pt x="69062" y="8891"/>
                  </a:lnTo>
                  <a:lnTo>
                    <a:pt x="113030" y="0"/>
                  </a:lnTo>
                  <a:lnTo>
                    <a:pt x="1772158" y="0"/>
                  </a:lnTo>
                  <a:lnTo>
                    <a:pt x="1816125" y="8891"/>
                  </a:lnTo>
                  <a:lnTo>
                    <a:pt x="1852056" y="33131"/>
                  </a:lnTo>
                  <a:lnTo>
                    <a:pt x="1876296" y="69062"/>
                  </a:lnTo>
                  <a:lnTo>
                    <a:pt x="1885188" y="113029"/>
                  </a:lnTo>
                  <a:lnTo>
                    <a:pt x="1885188" y="1017777"/>
                  </a:lnTo>
                  <a:lnTo>
                    <a:pt x="1876296" y="1061745"/>
                  </a:lnTo>
                  <a:lnTo>
                    <a:pt x="1852056" y="1097676"/>
                  </a:lnTo>
                  <a:lnTo>
                    <a:pt x="1816125" y="1121916"/>
                  </a:lnTo>
                  <a:lnTo>
                    <a:pt x="1772158" y="1130808"/>
                  </a:lnTo>
                  <a:lnTo>
                    <a:pt x="113030" y="1130808"/>
                  </a:lnTo>
                  <a:lnTo>
                    <a:pt x="69062" y="1121916"/>
                  </a:lnTo>
                  <a:lnTo>
                    <a:pt x="33131" y="1097676"/>
                  </a:lnTo>
                  <a:lnTo>
                    <a:pt x="8891" y="1061745"/>
                  </a:lnTo>
                  <a:lnTo>
                    <a:pt x="0" y="1017777"/>
                  </a:lnTo>
                  <a:lnTo>
                    <a:pt x="0" y="11302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309089" y="2726816"/>
            <a:ext cx="15290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5450" algn="l"/>
              </a:tabLst>
            </a:pPr>
            <a:r>
              <a:rPr sz="2100" spc="-455" dirty="0">
                <a:solidFill>
                  <a:srgbClr val="FFFFFF"/>
                </a:solidFill>
                <a:latin typeface="Arial"/>
                <a:cs typeface="Arial"/>
              </a:rPr>
              <a:t>pen	</a:t>
            </a:r>
            <a:r>
              <a:rPr sz="2100" spc="-85" dirty="0">
                <a:solidFill>
                  <a:srgbClr val="FFFFFF"/>
                </a:solidFill>
                <a:latin typeface="Arial"/>
                <a:cs typeface="Arial"/>
              </a:rPr>
              <a:t>gumpulan</a:t>
            </a:r>
            <a:endParaRPr sz="21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819905" y="3019425"/>
            <a:ext cx="505459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100" spc="-1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100" spc="1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100" spc="-1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44944" y="1359344"/>
            <a:ext cx="8255634" cy="635635"/>
            <a:chOff x="444944" y="1359344"/>
            <a:chExt cx="8255634" cy="635635"/>
          </a:xfrm>
        </p:grpSpPr>
        <p:sp>
          <p:nvSpPr>
            <p:cNvPr id="34" name="object 34"/>
            <p:cNvSpPr/>
            <p:nvPr/>
          </p:nvSpPr>
          <p:spPr>
            <a:xfrm>
              <a:off x="457961" y="1372362"/>
              <a:ext cx="8229600" cy="609600"/>
            </a:xfrm>
            <a:custGeom>
              <a:avLst/>
              <a:gdLst/>
              <a:ahLst/>
              <a:cxnLst/>
              <a:rect l="l" t="t" r="r" b="b"/>
              <a:pathLst>
                <a:path w="8229600" h="609600">
                  <a:moveTo>
                    <a:pt x="822960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8229600" y="60960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938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57961" y="1372362"/>
              <a:ext cx="8229600" cy="609600"/>
            </a:xfrm>
            <a:custGeom>
              <a:avLst/>
              <a:gdLst/>
              <a:ahLst/>
              <a:cxnLst/>
              <a:rect l="l" t="t" r="r" b="b"/>
              <a:pathLst>
                <a:path w="8229600" h="609600">
                  <a:moveTo>
                    <a:pt x="0" y="609600"/>
                  </a:moveTo>
                  <a:lnTo>
                    <a:pt x="8229600" y="60960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57962" y="1461261"/>
            <a:ext cx="8229600" cy="131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190" dirty="0">
                <a:solidFill>
                  <a:srgbClr val="FFFFFF"/>
                </a:solidFill>
                <a:latin typeface="Arial"/>
                <a:cs typeface="Arial"/>
              </a:rPr>
              <a:t>Error </a:t>
            </a:r>
            <a:r>
              <a:rPr sz="2400" b="1" spc="-150" dirty="0">
                <a:solidFill>
                  <a:srgbClr val="FFFFFF"/>
                </a:solidFill>
                <a:latin typeface="Arial"/>
                <a:cs typeface="Arial"/>
              </a:rPr>
              <a:t>dalam </a:t>
            </a:r>
            <a:r>
              <a:rPr sz="2400" b="1" spc="-200" dirty="0">
                <a:solidFill>
                  <a:srgbClr val="FFFFFF"/>
                </a:solidFill>
                <a:latin typeface="Arial"/>
                <a:cs typeface="Arial"/>
              </a:rPr>
              <a:t>Pengukuran: </a:t>
            </a:r>
            <a:r>
              <a:rPr sz="2400" b="1" spc="-190" dirty="0">
                <a:solidFill>
                  <a:srgbClr val="FFFFFF"/>
                </a:solidFill>
                <a:latin typeface="Arial"/>
                <a:cs typeface="Arial"/>
              </a:rPr>
              <a:t>Pengambilan</a:t>
            </a:r>
            <a:r>
              <a:rPr sz="24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40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 marR="990600" algn="ctr">
              <a:lnSpc>
                <a:spcPct val="100000"/>
              </a:lnSpc>
              <a:spcBef>
                <a:spcPts val="2010"/>
              </a:spcBef>
            </a:pPr>
            <a:r>
              <a:rPr sz="2100" spc="-155" dirty="0">
                <a:solidFill>
                  <a:srgbClr val="FFFFFF"/>
                </a:solidFill>
                <a:latin typeface="Arial"/>
                <a:cs typeface="Arial"/>
              </a:rPr>
              <a:t>Pengecekan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334761" y="1914905"/>
            <a:ext cx="3137535" cy="4271645"/>
            <a:chOff x="5334761" y="1914905"/>
            <a:chExt cx="3137535" cy="4271645"/>
          </a:xfrm>
        </p:grpSpPr>
        <p:sp>
          <p:nvSpPr>
            <p:cNvPr id="38" name="object 38"/>
            <p:cNvSpPr/>
            <p:nvPr/>
          </p:nvSpPr>
          <p:spPr>
            <a:xfrm>
              <a:off x="5347715" y="1927859"/>
              <a:ext cx="3112135" cy="4245610"/>
            </a:xfrm>
            <a:custGeom>
              <a:avLst/>
              <a:gdLst/>
              <a:ahLst/>
              <a:cxnLst/>
              <a:rect l="l" t="t" r="r" b="b"/>
              <a:pathLst>
                <a:path w="3112134" h="4245610">
                  <a:moveTo>
                    <a:pt x="0" y="0"/>
                  </a:moveTo>
                  <a:lnTo>
                    <a:pt x="854456" y="2051431"/>
                  </a:lnTo>
                  <a:lnTo>
                    <a:pt x="810803" y="2080977"/>
                  </a:lnTo>
                  <a:lnTo>
                    <a:pt x="768765" y="2111794"/>
                  </a:lnTo>
                  <a:lnTo>
                    <a:pt x="728363" y="2143833"/>
                  </a:lnTo>
                  <a:lnTo>
                    <a:pt x="689615" y="2177046"/>
                  </a:lnTo>
                  <a:lnTo>
                    <a:pt x="652540" y="2211385"/>
                  </a:lnTo>
                  <a:lnTo>
                    <a:pt x="617159" y="2246800"/>
                  </a:lnTo>
                  <a:lnTo>
                    <a:pt x="583490" y="2283243"/>
                  </a:lnTo>
                  <a:lnTo>
                    <a:pt x="551552" y="2320666"/>
                  </a:lnTo>
                  <a:lnTo>
                    <a:pt x="521366" y="2359020"/>
                  </a:lnTo>
                  <a:lnTo>
                    <a:pt x="492949" y="2398256"/>
                  </a:lnTo>
                  <a:lnTo>
                    <a:pt x="466323" y="2438326"/>
                  </a:lnTo>
                  <a:lnTo>
                    <a:pt x="441506" y="2479182"/>
                  </a:lnTo>
                  <a:lnTo>
                    <a:pt x="418517" y="2520775"/>
                  </a:lnTo>
                  <a:lnTo>
                    <a:pt x="397377" y="2563056"/>
                  </a:lnTo>
                  <a:lnTo>
                    <a:pt x="378103" y="2605976"/>
                  </a:lnTo>
                  <a:lnTo>
                    <a:pt x="360716" y="2649488"/>
                  </a:lnTo>
                  <a:lnTo>
                    <a:pt x="345235" y="2693543"/>
                  </a:lnTo>
                  <a:lnTo>
                    <a:pt x="331680" y="2738091"/>
                  </a:lnTo>
                  <a:lnTo>
                    <a:pt x="320069" y="2783085"/>
                  </a:lnTo>
                  <a:lnTo>
                    <a:pt x="310422" y="2828477"/>
                  </a:lnTo>
                  <a:lnTo>
                    <a:pt x="302758" y="2874216"/>
                  </a:lnTo>
                  <a:lnTo>
                    <a:pt x="297097" y="2920256"/>
                  </a:lnTo>
                  <a:lnTo>
                    <a:pt x="293459" y="2966547"/>
                  </a:lnTo>
                  <a:lnTo>
                    <a:pt x="291862" y="3013041"/>
                  </a:lnTo>
                  <a:lnTo>
                    <a:pt x="292326" y="3059689"/>
                  </a:lnTo>
                  <a:lnTo>
                    <a:pt x="294870" y="3106443"/>
                  </a:lnTo>
                  <a:lnTo>
                    <a:pt x="299513" y="3153254"/>
                  </a:lnTo>
                  <a:lnTo>
                    <a:pt x="306276" y="3200074"/>
                  </a:lnTo>
                  <a:lnTo>
                    <a:pt x="315176" y="3246854"/>
                  </a:lnTo>
                  <a:lnTo>
                    <a:pt x="326235" y="3293545"/>
                  </a:lnTo>
                  <a:lnTo>
                    <a:pt x="339471" y="3340100"/>
                  </a:lnTo>
                  <a:lnTo>
                    <a:pt x="353362" y="3382155"/>
                  </a:lnTo>
                  <a:lnTo>
                    <a:pt x="368838" y="3423444"/>
                  </a:lnTo>
                  <a:lnTo>
                    <a:pt x="385863" y="3463948"/>
                  </a:lnTo>
                  <a:lnTo>
                    <a:pt x="404400" y="3503649"/>
                  </a:lnTo>
                  <a:lnTo>
                    <a:pt x="424412" y="3542528"/>
                  </a:lnTo>
                  <a:lnTo>
                    <a:pt x="445864" y="3580568"/>
                  </a:lnTo>
                  <a:lnTo>
                    <a:pt x="468718" y="3617750"/>
                  </a:lnTo>
                  <a:lnTo>
                    <a:pt x="492939" y="3654055"/>
                  </a:lnTo>
                  <a:lnTo>
                    <a:pt x="518488" y="3689467"/>
                  </a:lnTo>
                  <a:lnTo>
                    <a:pt x="545331" y="3723965"/>
                  </a:lnTo>
                  <a:lnTo>
                    <a:pt x="573431" y="3757533"/>
                  </a:lnTo>
                  <a:lnTo>
                    <a:pt x="602750" y="3790151"/>
                  </a:lnTo>
                  <a:lnTo>
                    <a:pt x="633253" y="3821801"/>
                  </a:lnTo>
                  <a:lnTo>
                    <a:pt x="664903" y="3852466"/>
                  </a:lnTo>
                  <a:lnTo>
                    <a:pt x="697663" y="3882127"/>
                  </a:lnTo>
                  <a:lnTo>
                    <a:pt x="731498" y="3910765"/>
                  </a:lnTo>
                  <a:lnTo>
                    <a:pt x="766370" y="3938363"/>
                  </a:lnTo>
                  <a:lnTo>
                    <a:pt x="802243" y="3964902"/>
                  </a:lnTo>
                  <a:lnTo>
                    <a:pt x="839081" y="3990363"/>
                  </a:lnTo>
                  <a:lnTo>
                    <a:pt x="876846" y="4014730"/>
                  </a:lnTo>
                  <a:lnTo>
                    <a:pt x="915503" y="4037982"/>
                  </a:lnTo>
                  <a:lnTo>
                    <a:pt x="955016" y="4060103"/>
                  </a:lnTo>
                  <a:lnTo>
                    <a:pt x="995346" y="4081073"/>
                  </a:lnTo>
                  <a:lnTo>
                    <a:pt x="1036459" y="4100875"/>
                  </a:lnTo>
                  <a:lnTo>
                    <a:pt x="1078317" y="4119490"/>
                  </a:lnTo>
                  <a:lnTo>
                    <a:pt x="1120884" y="4136900"/>
                  </a:lnTo>
                  <a:lnTo>
                    <a:pt x="1164123" y="4153086"/>
                  </a:lnTo>
                  <a:lnTo>
                    <a:pt x="1207999" y="4168031"/>
                  </a:lnTo>
                  <a:lnTo>
                    <a:pt x="1252474" y="4181717"/>
                  </a:lnTo>
                  <a:lnTo>
                    <a:pt x="1297512" y="4194124"/>
                  </a:lnTo>
                  <a:lnTo>
                    <a:pt x="1343076" y="4205234"/>
                  </a:lnTo>
                  <a:lnTo>
                    <a:pt x="1389130" y="4215030"/>
                  </a:lnTo>
                  <a:lnTo>
                    <a:pt x="1435638" y="4223493"/>
                  </a:lnTo>
                  <a:lnTo>
                    <a:pt x="1482563" y="4230605"/>
                  </a:lnTo>
                  <a:lnTo>
                    <a:pt x="1529868" y="4236348"/>
                  </a:lnTo>
                  <a:lnTo>
                    <a:pt x="1577517" y="4240702"/>
                  </a:lnTo>
                  <a:lnTo>
                    <a:pt x="1625473" y="4243651"/>
                  </a:lnTo>
                  <a:lnTo>
                    <a:pt x="1673701" y="4245175"/>
                  </a:lnTo>
                  <a:lnTo>
                    <a:pt x="1722162" y="4245257"/>
                  </a:lnTo>
                  <a:lnTo>
                    <a:pt x="1770822" y="4243878"/>
                  </a:lnTo>
                  <a:lnTo>
                    <a:pt x="1819643" y="4241019"/>
                  </a:lnTo>
                  <a:lnTo>
                    <a:pt x="1868589" y="4236664"/>
                  </a:lnTo>
                  <a:lnTo>
                    <a:pt x="1917624" y="4230793"/>
                  </a:lnTo>
                  <a:lnTo>
                    <a:pt x="1966710" y="4223388"/>
                  </a:lnTo>
                  <a:lnTo>
                    <a:pt x="2015812" y="4214430"/>
                  </a:lnTo>
                  <a:lnTo>
                    <a:pt x="2064892" y="4203903"/>
                  </a:lnTo>
                  <a:lnTo>
                    <a:pt x="2115704" y="4191310"/>
                  </a:lnTo>
                  <a:lnTo>
                    <a:pt x="2165545" y="4177220"/>
                  </a:lnTo>
                  <a:lnTo>
                    <a:pt x="2214393" y="4161669"/>
                  </a:lnTo>
                  <a:lnTo>
                    <a:pt x="2262223" y="4144694"/>
                  </a:lnTo>
                  <a:lnTo>
                    <a:pt x="2309011" y="4126330"/>
                  </a:lnTo>
                  <a:lnTo>
                    <a:pt x="2354733" y="4106614"/>
                  </a:lnTo>
                  <a:lnTo>
                    <a:pt x="2399364" y="4085581"/>
                  </a:lnTo>
                  <a:lnTo>
                    <a:pt x="2442881" y="4063268"/>
                  </a:lnTo>
                  <a:lnTo>
                    <a:pt x="2485260" y="4039711"/>
                  </a:lnTo>
                  <a:lnTo>
                    <a:pt x="2526476" y="4014945"/>
                  </a:lnTo>
                  <a:lnTo>
                    <a:pt x="2566505" y="3989008"/>
                  </a:lnTo>
                  <a:lnTo>
                    <a:pt x="2605323" y="3961934"/>
                  </a:lnTo>
                  <a:lnTo>
                    <a:pt x="2642906" y="3933761"/>
                  </a:lnTo>
                  <a:lnTo>
                    <a:pt x="2679229" y="3904524"/>
                  </a:lnTo>
                  <a:lnTo>
                    <a:pt x="2714270" y="3874259"/>
                  </a:lnTo>
                  <a:lnTo>
                    <a:pt x="2748002" y="3843002"/>
                  </a:lnTo>
                  <a:lnTo>
                    <a:pt x="2780403" y="3810790"/>
                  </a:lnTo>
                  <a:lnTo>
                    <a:pt x="2811448" y="3777659"/>
                  </a:lnTo>
                  <a:lnTo>
                    <a:pt x="2841113" y="3743643"/>
                  </a:lnTo>
                  <a:lnTo>
                    <a:pt x="2869374" y="3708781"/>
                  </a:lnTo>
                  <a:lnTo>
                    <a:pt x="2896207" y="3673108"/>
                  </a:lnTo>
                  <a:lnTo>
                    <a:pt x="2921587" y="3636659"/>
                  </a:lnTo>
                  <a:lnTo>
                    <a:pt x="2945491" y="3599471"/>
                  </a:lnTo>
                  <a:lnTo>
                    <a:pt x="2967893" y="3561580"/>
                  </a:lnTo>
                  <a:lnTo>
                    <a:pt x="2988771" y="3523022"/>
                  </a:lnTo>
                  <a:lnTo>
                    <a:pt x="3008101" y="3483834"/>
                  </a:lnTo>
                  <a:lnTo>
                    <a:pt x="3025856" y="3444051"/>
                  </a:lnTo>
                  <a:lnTo>
                    <a:pt x="3042015" y="3403709"/>
                  </a:lnTo>
                  <a:lnTo>
                    <a:pt x="3056552" y="3362844"/>
                  </a:lnTo>
                  <a:lnTo>
                    <a:pt x="3069444" y="3321493"/>
                  </a:lnTo>
                  <a:lnTo>
                    <a:pt x="3080666" y="3279692"/>
                  </a:lnTo>
                  <a:lnTo>
                    <a:pt x="3090194" y="3237476"/>
                  </a:lnTo>
                  <a:lnTo>
                    <a:pt x="3098004" y="3194882"/>
                  </a:lnTo>
                  <a:lnTo>
                    <a:pt x="3104072" y="3151946"/>
                  </a:lnTo>
                  <a:lnTo>
                    <a:pt x="3108373" y="3108704"/>
                  </a:lnTo>
                  <a:lnTo>
                    <a:pt x="3110884" y="3065191"/>
                  </a:lnTo>
                  <a:lnTo>
                    <a:pt x="3111581" y="3021445"/>
                  </a:lnTo>
                  <a:lnTo>
                    <a:pt x="3110439" y="2977501"/>
                  </a:lnTo>
                  <a:lnTo>
                    <a:pt x="3107434" y="2933395"/>
                  </a:lnTo>
                  <a:lnTo>
                    <a:pt x="3102542" y="2889164"/>
                  </a:lnTo>
                  <a:lnTo>
                    <a:pt x="3095738" y="2844843"/>
                  </a:lnTo>
                  <a:lnTo>
                    <a:pt x="3087000" y="2800469"/>
                  </a:lnTo>
                  <a:lnTo>
                    <a:pt x="3076302" y="2756077"/>
                  </a:lnTo>
                  <a:lnTo>
                    <a:pt x="3063620" y="2711704"/>
                  </a:lnTo>
                  <a:lnTo>
                    <a:pt x="3049729" y="2669649"/>
                  </a:lnTo>
                  <a:lnTo>
                    <a:pt x="3034253" y="2628361"/>
                  </a:lnTo>
                  <a:lnTo>
                    <a:pt x="3017228" y="2587858"/>
                  </a:lnTo>
                  <a:lnTo>
                    <a:pt x="2998691" y="2548158"/>
                  </a:lnTo>
                  <a:lnTo>
                    <a:pt x="2978679" y="2509279"/>
                  </a:lnTo>
                  <a:lnTo>
                    <a:pt x="2957227" y="2471240"/>
                  </a:lnTo>
                  <a:lnTo>
                    <a:pt x="2934373" y="2434059"/>
                  </a:lnTo>
                  <a:lnTo>
                    <a:pt x="2910152" y="2397754"/>
                  </a:lnTo>
                  <a:lnTo>
                    <a:pt x="2884603" y="2362343"/>
                  </a:lnTo>
                  <a:lnTo>
                    <a:pt x="2857760" y="2327845"/>
                  </a:lnTo>
                  <a:lnTo>
                    <a:pt x="2829660" y="2294278"/>
                  </a:lnTo>
                  <a:lnTo>
                    <a:pt x="2800341" y="2261661"/>
                  </a:lnTo>
                  <a:lnTo>
                    <a:pt x="2769838" y="2230010"/>
                  </a:lnTo>
                  <a:lnTo>
                    <a:pt x="2738188" y="2199346"/>
                  </a:lnTo>
                  <a:lnTo>
                    <a:pt x="2705428" y="2169685"/>
                  </a:lnTo>
                  <a:lnTo>
                    <a:pt x="2671593" y="2141047"/>
                  </a:lnTo>
                  <a:lnTo>
                    <a:pt x="2636721" y="2113450"/>
                  </a:lnTo>
                  <a:lnTo>
                    <a:pt x="2600848" y="2086911"/>
                  </a:lnTo>
                  <a:lnTo>
                    <a:pt x="2564010" y="2061449"/>
                  </a:lnTo>
                  <a:lnTo>
                    <a:pt x="2526245" y="2037083"/>
                  </a:lnTo>
                  <a:lnTo>
                    <a:pt x="2487588" y="2013830"/>
                  </a:lnTo>
                  <a:lnTo>
                    <a:pt x="2448075" y="1991709"/>
                  </a:lnTo>
                  <a:lnTo>
                    <a:pt x="2407745" y="1970738"/>
                  </a:lnTo>
                  <a:lnTo>
                    <a:pt x="2366632" y="1950935"/>
                  </a:lnTo>
                  <a:lnTo>
                    <a:pt x="2324774" y="1932320"/>
                  </a:lnTo>
                  <a:lnTo>
                    <a:pt x="2282207" y="1914909"/>
                  </a:lnTo>
                  <a:lnTo>
                    <a:pt x="2238968" y="1898721"/>
                  </a:lnTo>
                  <a:lnTo>
                    <a:pt x="2195092" y="1883775"/>
                  </a:lnTo>
                  <a:lnTo>
                    <a:pt x="2150617" y="1870088"/>
                  </a:lnTo>
                  <a:lnTo>
                    <a:pt x="2105579" y="1857679"/>
                  </a:lnTo>
                  <a:lnTo>
                    <a:pt x="2060015" y="1846567"/>
                  </a:lnTo>
                  <a:lnTo>
                    <a:pt x="2013961" y="1836769"/>
                  </a:lnTo>
                  <a:lnTo>
                    <a:pt x="1967453" y="1828304"/>
                  </a:lnTo>
                  <a:lnTo>
                    <a:pt x="1920528" y="1821190"/>
                  </a:lnTo>
                  <a:lnTo>
                    <a:pt x="1873223" y="1815445"/>
                  </a:lnTo>
                  <a:lnTo>
                    <a:pt x="1825574" y="1811088"/>
                  </a:lnTo>
                  <a:lnTo>
                    <a:pt x="1777618" y="1808137"/>
                  </a:lnTo>
                  <a:lnTo>
                    <a:pt x="1729390" y="1806609"/>
                  </a:lnTo>
                  <a:lnTo>
                    <a:pt x="1680929" y="1806524"/>
                  </a:lnTo>
                  <a:lnTo>
                    <a:pt x="1632269" y="1807900"/>
                  </a:lnTo>
                  <a:lnTo>
                    <a:pt x="1583448" y="1810755"/>
                  </a:lnTo>
                  <a:lnTo>
                    <a:pt x="1534502" y="1815106"/>
                  </a:lnTo>
                  <a:lnTo>
                    <a:pt x="1485467" y="1820973"/>
                  </a:lnTo>
                  <a:lnTo>
                    <a:pt x="1436381" y="1828374"/>
                  </a:lnTo>
                  <a:lnTo>
                    <a:pt x="1387279" y="1837327"/>
                  </a:lnTo>
                  <a:lnTo>
                    <a:pt x="1338199" y="1847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347715" y="1927859"/>
              <a:ext cx="3112135" cy="4245610"/>
            </a:xfrm>
            <a:custGeom>
              <a:avLst/>
              <a:gdLst/>
              <a:ahLst/>
              <a:cxnLst/>
              <a:rect l="l" t="t" r="r" b="b"/>
              <a:pathLst>
                <a:path w="3112134" h="4245610">
                  <a:moveTo>
                    <a:pt x="0" y="0"/>
                  </a:moveTo>
                  <a:lnTo>
                    <a:pt x="1338199" y="1847850"/>
                  </a:lnTo>
                  <a:lnTo>
                    <a:pt x="1387279" y="1837327"/>
                  </a:lnTo>
                  <a:lnTo>
                    <a:pt x="1436381" y="1828374"/>
                  </a:lnTo>
                  <a:lnTo>
                    <a:pt x="1485467" y="1820973"/>
                  </a:lnTo>
                  <a:lnTo>
                    <a:pt x="1534502" y="1815106"/>
                  </a:lnTo>
                  <a:lnTo>
                    <a:pt x="1583448" y="1810755"/>
                  </a:lnTo>
                  <a:lnTo>
                    <a:pt x="1632269" y="1807900"/>
                  </a:lnTo>
                  <a:lnTo>
                    <a:pt x="1680929" y="1806524"/>
                  </a:lnTo>
                  <a:lnTo>
                    <a:pt x="1729390" y="1806609"/>
                  </a:lnTo>
                  <a:lnTo>
                    <a:pt x="1777618" y="1808137"/>
                  </a:lnTo>
                  <a:lnTo>
                    <a:pt x="1825574" y="1811088"/>
                  </a:lnTo>
                  <a:lnTo>
                    <a:pt x="1873223" y="1815445"/>
                  </a:lnTo>
                  <a:lnTo>
                    <a:pt x="1920528" y="1821190"/>
                  </a:lnTo>
                  <a:lnTo>
                    <a:pt x="1967453" y="1828304"/>
                  </a:lnTo>
                  <a:lnTo>
                    <a:pt x="2013961" y="1836769"/>
                  </a:lnTo>
                  <a:lnTo>
                    <a:pt x="2060015" y="1846567"/>
                  </a:lnTo>
                  <a:lnTo>
                    <a:pt x="2105579" y="1857679"/>
                  </a:lnTo>
                  <a:lnTo>
                    <a:pt x="2150617" y="1870088"/>
                  </a:lnTo>
                  <a:lnTo>
                    <a:pt x="2195092" y="1883775"/>
                  </a:lnTo>
                  <a:lnTo>
                    <a:pt x="2238968" y="1898721"/>
                  </a:lnTo>
                  <a:lnTo>
                    <a:pt x="2282207" y="1914909"/>
                  </a:lnTo>
                  <a:lnTo>
                    <a:pt x="2324774" y="1932320"/>
                  </a:lnTo>
                  <a:lnTo>
                    <a:pt x="2366632" y="1950935"/>
                  </a:lnTo>
                  <a:lnTo>
                    <a:pt x="2407745" y="1970738"/>
                  </a:lnTo>
                  <a:lnTo>
                    <a:pt x="2448075" y="1991709"/>
                  </a:lnTo>
                  <a:lnTo>
                    <a:pt x="2487588" y="2013830"/>
                  </a:lnTo>
                  <a:lnTo>
                    <a:pt x="2526245" y="2037083"/>
                  </a:lnTo>
                  <a:lnTo>
                    <a:pt x="2564010" y="2061449"/>
                  </a:lnTo>
                  <a:lnTo>
                    <a:pt x="2600848" y="2086911"/>
                  </a:lnTo>
                  <a:lnTo>
                    <a:pt x="2636721" y="2113450"/>
                  </a:lnTo>
                  <a:lnTo>
                    <a:pt x="2671593" y="2141047"/>
                  </a:lnTo>
                  <a:lnTo>
                    <a:pt x="2705428" y="2169685"/>
                  </a:lnTo>
                  <a:lnTo>
                    <a:pt x="2738188" y="2199346"/>
                  </a:lnTo>
                  <a:lnTo>
                    <a:pt x="2769838" y="2230010"/>
                  </a:lnTo>
                  <a:lnTo>
                    <a:pt x="2800341" y="2261661"/>
                  </a:lnTo>
                  <a:lnTo>
                    <a:pt x="2829660" y="2294278"/>
                  </a:lnTo>
                  <a:lnTo>
                    <a:pt x="2857760" y="2327845"/>
                  </a:lnTo>
                  <a:lnTo>
                    <a:pt x="2884603" y="2362343"/>
                  </a:lnTo>
                  <a:lnTo>
                    <a:pt x="2910152" y="2397754"/>
                  </a:lnTo>
                  <a:lnTo>
                    <a:pt x="2934373" y="2434059"/>
                  </a:lnTo>
                  <a:lnTo>
                    <a:pt x="2957227" y="2471240"/>
                  </a:lnTo>
                  <a:lnTo>
                    <a:pt x="2978679" y="2509279"/>
                  </a:lnTo>
                  <a:lnTo>
                    <a:pt x="2998691" y="2548158"/>
                  </a:lnTo>
                  <a:lnTo>
                    <a:pt x="3017228" y="2587858"/>
                  </a:lnTo>
                  <a:lnTo>
                    <a:pt x="3034253" y="2628361"/>
                  </a:lnTo>
                  <a:lnTo>
                    <a:pt x="3049729" y="2669649"/>
                  </a:lnTo>
                  <a:lnTo>
                    <a:pt x="3063620" y="2711704"/>
                  </a:lnTo>
                  <a:lnTo>
                    <a:pt x="3076302" y="2756077"/>
                  </a:lnTo>
                  <a:lnTo>
                    <a:pt x="3087000" y="2800469"/>
                  </a:lnTo>
                  <a:lnTo>
                    <a:pt x="3095738" y="2844843"/>
                  </a:lnTo>
                  <a:lnTo>
                    <a:pt x="3102542" y="2889164"/>
                  </a:lnTo>
                  <a:lnTo>
                    <a:pt x="3107434" y="2933395"/>
                  </a:lnTo>
                  <a:lnTo>
                    <a:pt x="3110439" y="2977501"/>
                  </a:lnTo>
                  <a:lnTo>
                    <a:pt x="3111581" y="3021445"/>
                  </a:lnTo>
                  <a:lnTo>
                    <a:pt x="3110884" y="3065191"/>
                  </a:lnTo>
                  <a:lnTo>
                    <a:pt x="3108373" y="3108704"/>
                  </a:lnTo>
                  <a:lnTo>
                    <a:pt x="3104072" y="3151946"/>
                  </a:lnTo>
                  <a:lnTo>
                    <a:pt x="3098004" y="3194882"/>
                  </a:lnTo>
                  <a:lnTo>
                    <a:pt x="3090194" y="3237476"/>
                  </a:lnTo>
                  <a:lnTo>
                    <a:pt x="3080666" y="3279692"/>
                  </a:lnTo>
                  <a:lnTo>
                    <a:pt x="3069444" y="3321493"/>
                  </a:lnTo>
                  <a:lnTo>
                    <a:pt x="3056552" y="3362844"/>
                  </a:lnTo>
                  <a:lnTo>
                    <a:pt x="3042015" y="3403709"/>
                  </a:lnTo>
                  <a:lnTo>
                    <a:pt x="3025856" y="3444051"/>
                  </a:lnTo>
                  <a:lnTo>
                    <a:pt x="3008101" y="3483834"/>
                  </a:lnTo>
                  <a:lnTo>
                    <a:pt x="2988771" y="3523022"/>
                  </a:lnTo>
                  <a:lnTo>
                    <a:pt x="2967893" y="3561580"/>
                  </a:lnTo>
                  <a:lnTo>
                    <a:pt x="2945491" y="3599471"/>
                  </a:lnTo>
                  <a:lnTo>
                    <a:pt x="2921587" y="3636659"/>
                  </a:lnTo>
                  <a:lnTo>
                    <a:pt x="2896207" y="3673108"/>
                  </a:lnTo>
                  <a:lnTo>
                    <a:pt x="2869374" y="3708781"/>
                  </a:lnTo>
                  <a:lnTo>
                    <a:pt x="2841113" y="3743643"/>
                  </a:lnTo>
                  <a:lnTo>
                    <a:pt x="2811448" y="3777659"/>
                  </a:lnTo>
                  <a:lnTo>
                    <a:pt x="2780403" y="3810790"/>
                  </a:lnTo>
                  <a:lnTo>
                    <a:pt x="2748002" y="3843002"/>
                  </a:lnTo>
                  <a:lnTo>
                    <a:pt x="2714270" y="3874259"/>
                  </a:lnTo>
                  <a:lnTo>
                    <a:pt x="2679229" y="3904524"/>
                  </a:lnTo>
                  <a:lnTo>
                    <a:pt x="2642906" y="3933761"/>
                  </a:lnTo>
                  <a:lnTo>
                    <a:pt x="2605323" y="3961934"/>
                  </a:lnTo>
                  <a:lnTo>
                    <a:pt x="2566505" y="3989008"/>
                  </a:lnTo>
                  <a:lnTo>
                    <a:pt x="2526476" y="4014945"/>
                  </a:lnTo>
                  <a:lnTo>
                    <a:pt x="2485260" y="4039711"/>
                  </a:lnTo>
                  <a:lnTo>
                    <a:pt x="2442881" y="4063268"/>
                  </a:lnTo>
                  <a:lnTo>
                    <a:pt x="2399364" y="4085581"/>
                  </a:lnTo>
                  <a:lnTo>
                    <a:pt x="2354733" y="4106614"/>
                  </a:lnTo>
                  <a:lnTo>
                    <a:pt x="2309011" y="4126330"/>
                  </a:lnTo>
                  <a:lnTo>
                    <a:pt x="2262223" y="4144694"/>
                  </a:lnTo>
                  <a:lnTo>
                    <a:pt x="2214393" y="4161669"/>
                  </a:lnTo>
                  <a:lnTo>
                    <a:pt x="2165545" y="4177220"/>
                  </a:lnTo>
                  <a:lnTo>
                    <a:pt x="2115704" y="4191310"/>
                  </a:lnTo>
                  <a:lnTo>
                    <a:pt x="2064892" y="4203903"/>
                  </a:lnTo>
                  <a:lnTo>
                    <a:pt x="2015812" y="4214430"/>
                  </a:lnTo>
                  <a:lnTo>
                    <a:pt x="1966710" y="4223388"/>
                  </a:lnTo>
                  <a:lnTo>
                    <a:pt x="1917624" y="4230793"/>
                  </a:lnTo>
                  <a:lnTo>
                    <a:pt x="1868589" y="4236664"/>
                  </a:lnTo>
                  <a:lnTo>
                    <a:pt x="1819643" y="4241019"/>
                  </a:lnTo>
                  <a:lnTo>
                    <a:pt x="1770822" y="4243878"/>
                  </a:lnTo>
                  <a:lnTo>
                    <a:pt x="1722162" y="4245257"/>
                  </a:lnTo>
                  <a:lnTo>
                    <a:pt x="1673701" y="4245175"/>
                  </a:lnTo>
                  <a:lnTo>
                    <a:pt x="1625473" y="4243651"/>
                  </a:lnTo>
                  <a:lnTo>
                    <a:pt x="1577517" y="4240702"/>
                  </a:lnTo>
                  <a:lnTo>
                    <a:pt x="1529868" y="4236348"/>
                  </a:lnTo>
                  <a:lnTo>
                    <a:pt x="1482563" y="4230605"/>
                  </a:lnTo>
                  <a:lnTo>
                    <a:pt x="1435638" y="4223493"/>
                  </a:lnTo>
                  <a:lnTo>
                    <a:pt x="1389130" y="4215030"/>
                  </a:lnTo>
                  <a:lnTo>
                    <a:pt x="1343076" y="4205234"/>
                  </a:lnTo>
                  <a:lnTo>
                    <a:pt x="1297512" y="4194124"/>
                  </a:lnTo>
                  <a:lnTo>
                    <a:pt x="1252474" y="4181717"/>
                  </a:lnTo>
                  <a:lnTo>
                    <a:pt x="1207999" y="4168031"/>
                  </a:lnTo>
                  <a:lnTo>
                    <a:pt x="1164123" y="4153086"/>
                  </a:lnTo>
                  <a:lnTo>
                    <a:pt x="1120884" y="4136900"/>
                  </a:lnTo>
                  <a:lnTo>
                    <a:pt x="1078317" y="4119490"/>
                  </a:lnTo>
                  <a:lnTo>
                    <a:pt x="1036459" y="4100875"/>
                  </a:lnTo>
                  <a:lnTo>
                    <a:pt x="995346" y="4081073"/>
                  </a:lnTo>
                  <a:lnTo>
                    <a:pt x="955016" y="4060103"/>
                  </a:lnTo>
                  <a:lnTo>
                    <a:pt x="915503" y="4037982"/>
                  </a:lnTo>
                  <a:lnTo>
                    <a:pt x="876846" y="4014730"/>
                  </a:lnTo>
                  <a:lnTo>
                    <a:pt x="839081" y="3990363"/>
                  </a:lnTo>
                  <a:lnTo>
                    <a:pt x="802243" y="3964902"/>
                  </a:lnTo>
                  <a:lnTo>
                    <a:pt x="766370" y="3938363"/>
                  </a:lnTo>
                  <a:lnTo>
                    <a:pt x="731498" y="3910765"/>
                  </a:lnTo>
                  <a:lnTo>
                    <a:pt x="697663" y="3882127"/>
                  </a:lnTo>
                  <a:lnTo>
                    <a:pt x="664903" y="3852466"/>
                  </a:lnTo>
                  <a:lnTo>
                    <a:pt x="633253" y="3821801"/>
                  </a:lnTo>
                  <a:lnTo>
                    <a:pt x="602750" y="3790151"/>
                  </a:lnTo>
                  <a:lnTo>
                    <a:pt x="573431" y="3757533"/>
                  </a:lnTo>
                  <a:lnTo>
                    <a:pt x="545331" y="3723965"/>
                  </a:lnTo>
                  <a:lnTo>
                    <a:pt x="518488" y="3689467"/>
                  </a:lnTo>
                  <a:lnTo>
                    <a:pt x="492939" y="3654055"/>
                  </a:lnTo>
                  <a:lnTo>
                    <a:pt x="468718" y="3617750"/>
                  </a:lnTo>
                  <a:lnTo>
                    <a:pt x="445864" y="3580568"/>
                  </a:lnTo>
                  <a:lnTo>
                    <a:pt x="424412" y="3542528"/>
                  </a:lnTo>
                  <a:lnTo>
                    <a:pt x="404400" y="3503649"/>
                  </a:lnTo>
                  <a:lnTo>
                    <a:pt x="385863" y="3463948"/>
                  </a:lnTo>
                  <a:lnTo>
                    <a:pt x="368838" y="3423444"/>
                  </a:lnTo>
                  <a:lnTo>
                    <a:pt x="353362" y="3382155"/>
                  </a:lnTo>
                  <a:lnTo>
                    <a:pt x="339471" y="3340100"/>
                  </a:lnTo>
                  <a:lnTo>
                    <a:pt x="326235" y="3293545"/>
                  </a:lnTo>
                  <a:lnTo>
                    <a:pt x="315176" y="3246854"/>
                  </a:lnTo>
                  <a:lnTo>
                    <a:pt x="306276" y="3200074"/>
                  </a:lnTo>
                  <a:lnTo>
                    <a:pt x="299513" y="3153254"/>
                  </a:lnTo>
                  <a:lnTo>
                    <a:pt x="294870" y="3106443"/>
                  </a:lnTo>
                  <a:lnTo>
                    <a:pt x="292326" y="3059689"/>
                  </a:lnTo>
                  <a:lnTo>
                    <a:pt x="291862" y="3013041"/>
                  </a:lnTo>
                  <a:lnTo>
                    <a:pt x="293459" y="2966547"/>
                  </a:lnTo>
                  <a:lnTo>
                    <a:pt x="297097" y="2920256"/>
                  </a:lnTo>
                  <a:lnTo>
                    <a:pt x="302758" y="2874216"/>
                  </a:lnTo>
                  <a:lnTo>
                    <a:pt x="310422" y="2828477"/>
                  </a:lnTo>
                  <a:lnTo>
                    <a:pt x="320069" y="2783085"/>
                  </a:lnTo>
                  <a:lnTo>
                    <a:pt x="331680" y="2738091"/>
                  </a:lnTo>
                  <a:lnTo>
                    <a:pt x="345235" y="2693543"/>
                  </a:lnTo>
                  <a:lnTo>
                    <a:pt x="360716" y="2649488"/>
                  </a:lnTo>
                  <a:lnTo>
                    <a:pt x="378103" y="2605976"/>
                  </a:lnTo>
                  <a:lnTo>
                    <a:pt x="397377" y="2563056"/>
                  </a:lnTo>
                  <a:lnTo>
                    <a:pt x="418517" y="2520775"/>
                  </a:lnTo>
                  <a:lnTo>
                    <a:pt x="441506" y="2479182"/>
                  </a:lnTo>
                  <a:lnTo>
                    <a:pt x="466323" y="2438326"/>
                  </a:lnTo>
                  <a:lnTo>
                    <a:pt x="492949" y="2398256"/>
                  </a:lnTo>
                  <a:lnTo>
                    <a:pt x="521366" y="2359020"/>
                  </a:lnTo>
                  <a:lnTo>
                    <a:pt x="551552" y="2320666"/>
                  </a:lnTo>
                  <a:lnTo>
                    <a:pt x="583490" y="2283243"/>
                  </a:lnTo>
                  <a:lnTo>
                    <a:pt x="617159" y="2246800"/>
                  </a:lnTo>
                  <a:lnTo>
                    <a:pt x="652540" y="2211385"/>
                  </a:lnTo>
                  <a:lnTo>
                    <a:pt x="689615" y="2177046"/>
                  </a:lnTo>
                  <a:lnTo>
                    <a:pt x="728363" y="2143833"/>
                  </a:lnTo>
                  <a:lnTo>
                    <a:pt x="768765" y="2111794"/>
                  </a:lnTo>
                  <a:lnTo>
                    <a:pt x="810803" y="2080977"/>
                  </a:lnTo>
                  <a:lnTo>
                    <a:pt x="854456" y="2051431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6279896" y="3965829"/>
            <a:ext cx="153987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155" dirty="0">
                <a:solidFill>
                  <a:srgbClr val="FFFFFF"/>
                </a:solidFill>
                <a:latin typeface="Arial"/>
                <a:cs typeface="Arial"/>
              </a:rPr>
              <a:t>Teknik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sampling  </a:t>
            </a:r>
            <a:r>
              <a:rPr sz="1800" b="1" spc="-155" dirty="0">
                <a:solidFill>
                  <a:srgbClr val="FFFFFF"/>
                </a:solidFill>
                <a:latin typeface="Arial"/>
                <a:cs typeface="Arial"/>
              </a:rPr>
              <a:t>sangat  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menentukan  </a:t>
            </a:r>
            <a:r>
              <a:rPr sz="1800" b="1" spc="-110" dirty="0">
                <a:solidFill>
                  <a:srgbClr val="FFFFFF"/>
                </a:solidFill>
                <a:latin typeface="Arial"/>
                <a:cs typeface="Arial"/>
              </a:rPr>
              <a:t>dalam  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meminimalisir  </a:t>
            </a:r>
            <a:r>
              <a:rPr sz="1800" b="1" i="1" spc="-100" dirty="0">
                <a:solidFill>
                  <a:srgbClr val="FFFFFF"/>
                </a:solidFill>
                <a:latin typeface="Arial"/>
                <a:cs typeface="Arial"/>
              </a:rPr>
              <a:t>error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2" y="274320"/>
            <a:ext cx="8229600" cy="1021080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139065" rIns="0" bIns="0" rtlCol="0">
            <a:spAutoFit/>
          </a:bodyPr>
          <a:lstStyle/>
          <a:p>
            <a:pPr marL="560705">
              <a:lnSpc>
                <a:spcPct val="100000"/>
              </a:lnSpc>
              <a:spcBef>
                <a:spcPts val="1095"/>
              </a:spcBef>
            </a:pPr>
            <a:r>
              <a:rPr sz="4400" spc="-335" dirty="0"/>
              <a:t>Kelemahan </a:t>
            </a:r>
            <a:r>
              <a:rPr sz="4400" spc="-605" dirty="0"/>
              <a:t>Tes </a:t>
            </a:r>
            <a:r>
              <a:rPr sz="4400" spc="-390" dirty="0"/>
              <a:t>Psikologi</a:t>
            </a:r>
            <a:r>
              <a:rPr sz="4400" spc="-470" dirty="0"/>
              <a:t> </a:t>
            </a:r>
            <a:r>
              <a:rPr sz="4400" spc="-155" dirty="0"/>
              <a:t>(lanj.)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822896" y="2122868"/>
            <a:ext cx="2056130" cy="1829435"/>
            <a:chOff x="822896" y="2122868"/>
            <a:chExt cx="2056130" cy="1829435"/>
          </a:xfrm>
        </p:grpSpPr>
        <p:sp>
          <p:nvSpPr>
            <p:cNvPr id="4" name="object 4"/>
            <p:cNvSpPr/>
            <p:nvPr/>
          </p:nvSpPr>
          <p:spPr>
            <a:xfrm>
              <a:off x="1156715" y="2442971"/>
              <a:ext cx="182880" cy="1508760"/>
            </a:xfrm>
            <a:custGeom>
              <a:avLst/>
              <a:gdLst/>
              <a:ahLst/>
              <a:cxnLst/>
              <a:rect l="l" t="t" r="r" b="b"/>
              <a:pathLst>
                <a:path w="182880" h="1508760">
                  <a:moveTo>
                    <a:pt x="182880" y="0"/>
                  </a:moveTo>
                  <a:lnTo>
                    <a:pt x="0" y="0"/>
                  </a:lnTo>
                  <a:lnTo>
                    <a:pt x="0" y="1508759"/>
                  </a:lnTo>
                  <a:lnTo>
                    <a:pt x="182880" y="1508759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5913" y="2135885"/>
              <a:ext cx="2030095" cy="1217930"/>
            </a:xfrm>
            <a:custGeom>
              <a:avLst/>
              <a:gdLst/>
              <a:ahLst/>
              <a:cxnLst/>
              <a:rect l="l" t="t" r="r" b="b"/>
              <a:pathLst>
                <a:path w="2030095" h="1217929">
                  <a:moveTo>
                    <a:pt x="1908175" y="0"/>
                  </a:moveTo>
                  <a:lnTo>
                    <a:pt x="121767" y="0"/>
                  </a:lnTo>
                  <a:lnTo>
                    <a:pt x="74371" y="9564"/>
                  </a:lnTo>
                  <a:lnTo>
                    <a:pt x="35666" y="35655"/>
                  </a:lnTo>
                  <a:lnTo>
                    <a:pt x="9569" y="74366"/>
                  </a:lnTo>
                  <a:lnTo>
                    <a:pt x="0" y="121792"/>
                  </a:lnTo>
                  <a:lnTo>
                    <a:pt x="0" y="1095883"/>
                  </a:lnTo>
                  <a:lnTo>
                    <a:pt x="9569" y="1143309"/>
                  </a:lnTo>
                  <a:lnTo>
                    <a:pt x="35666" y="1182020"/>
                  </a:lnTo>
                  <a:lnTo>
                    <a:pt x="74371" y="1208111"/>
                  </a:lnTo>
                  <a:lnTo>
                    <a:pt x="121767" y="1217676"/>
                  </a:lnTo>
                  <a:lnTo>
                    <a:pt x="1908175" y="1217676"/>
                  </a:lnTo>
                  <a:lnTo>
                    <a:pt x="1955601" y="1208111"/>
                  </a:lnTo>
                  <a:lnTo>
                    <a:pt x="1994312" y="1182020"/>
                  </a:lnTo>
                  <a:lnTo>
                    <a:pt x="2020403" y="1143309"/>
                  </a:lnTo>
                  <a:lnTo>
                    <a:pt x="2029968" y="1095883"/>
                  </a:lnTo>
                  <a:lnTo>
                    <a:pt x="2029968" y="121792"/>
                  </a:lnTo>
                  <a:lnTo>
                    <a:pt x="2020403" y="74366"/>
                  </a:lnTo>
                  <a:lnTo>
                    <a:pt x="1994312" y="35655"/>
                  </a:lnTo>
                  <a:lnTo>
                    <a:pt x="1955601" y="9564"/>
                  </a:lnTo>
                  <a:lnTo>
                    <a:pt x="1908175" y="0"/>
                  </a:lnTo>
                  <a:close/>
                </a:path>
              </a:pathLst>
            </a:custGeom>
            <a:solidFill>
              <a:srgbClr val="6224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5913" y="2135885"/>
              <a:ext cx="2030095" cy="1217930"/>
            </a:xfrm>
            <a:custGeom>
              <a:avLst/>
              <a:gdLst/>
              <a:ahLst/>
              <a:cxnLst/>
              <a:rect l="l" t="t" r="r" b="b"/>
              <a:pathLst>
                <a:path w="2030095" h="1217929">
                  <a:moveTo>
                    <a:pt x="0" y="121792"/>
                  </a:moveTo>
                  <a:lnTo>
                    <a:pt x="9569" y="74366"/>
                  </a:lnTo>
                  <a:lnTo>
                    <a:pt x="35666" y="35655"/>
                  </a:lnTo>
                  <a:lnTo>
                    <a:pt x="74371" y="9564"/>
                  </a:lnTo>
                  <a:lnTo>
                    <a:pt x="121767" y="0"/>
                  </a:lnTo>
                  <a:lnTo>
                    <a:pt x="1908175" y="0"/>
                  </a:lnTo>
                  <a:lnTo>
                    <a:pt x="1955601" y="9564"/>
                  </a:lnTo>
                  <a:lnTo>
                    <a:pt x="1994312" y="35655"/>
                  </a:lnTo>
                  <a:lnTo>
                    <a:pt x="2020403" y="74366"/>
                  </a:lnTo>
                  <a:lnTo>
                    <a:pt x="2029968" y="121792"/>
                  </a:lnTo>
                  <a:lnTo>
                    <a:pt x="2029968" y="1095883"/>
                  </a:lnTo>
                  <a:lnTo>
                    <a:pt x="2020403" y="1143309"/>
                  </a:lnTo>
                  <a:lnTo>
                    <a:pt x="1994312" y="1182020"/>
                  </a:lnTo>
                  <a:lnTo>
                    <a:pt x="1955601" y="1208111"/>
                  </a:lnTo>
                  <a:lnTo>
                    <a:pt x="1908175" y="1217676"/>
                  </a:lnTo>
                  <a:lnTo>
                    <a:pt x="121767" y="1217676"/>
                  </a:lnTo>
                  <a:lnTo>
                    <a:pt x="74371" y="1208111"/>
                  </a:lnTo>
                  <a:lnTo>
                    <a:pt x="35666" y="1182020"/>
                  </a:lnTo>
                  <a:lnTo>
                    <a:pt x="9569" y="1143309"/>
                  </a:lnTo>
                  <a:lnTo>
                    <a:pt x="0" y="1095883"/>
                  </a:lnTo>
                  <a:lnTo>
                    <a:pt x="0" y="12179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344294" y="2493975"/>
            <a:ext cx="101282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55" dirty="0">
                <a:solidFill>
                  <a:srgbClr val="FFFFFF"/>
                </a:solidFill>
                <a:latin typeface="Arial"/>
                <a:cs typeface="Arial"/>
              </a:rPr>
              <a:t>Skoring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22896" y="3645344"/>
            <a:ext cx="2056130" cy="1827530"/>
            <a:chOff x="822896" y="3645344"/>
            <a:chExt cx="2056130" cy="1827530"/>
          </a:xfrm>
        </p:grpSpPr>
        <p:sp>
          <p:nvSpPr>
            <p:cNvPr id="9" name="object 9"/>
            <p:cNvSpPr/>
            <p:nvPr/>
          </p:nvSpPr>
          <p:spPr>
            <a:xfrm>
              <a:off x="1142999" y="3962400"/>
              <a:ext cx="182880" cy="1510665"/>
            </a:xfrm>
            <a:custGeom>
              <a:avLst/>
              <a:gdLst/>
              <a:ahLst/>
              <a:cxnLst/>
              <a:rect l="l" t="t" r="r" b="b"/>
              <a:pathLst>
                <a:path w="182880" h="1510664">
                  <a:moveTo>
                    <a:pt x="182880" y="0"/>
                  </a:moveTo>
                  <a:lnTo>
                    <a:pt x="0" y="0"/>
                  </a:lnTo>
                  <a:lnTo>
                    <a:pt x="0" y="1510284"/>
                  </a:lnTo>
                  <a:lnTo>
                    <a:pt x="182880" y="1510284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5913" y="3658362"/>
              <a:ext cx="2030095" cy="1219200"/>
            </a:xfrm>
            <a:custGeom>
              <a:avLst/>
              <a:gdLst/>
              <a:ahLst/>
              <a:cxnLst/>
              <a:rect l="l" t="t" r="r" b="b"/>
              <a:pathLst>
                <a:path w="2030095" h="1219200">
                  <a:moveTo>
                    <a:pt x="1908048" y="0"/>
                  </a:moveTo>
                  <a:lnTo>
                    <a:pt x="121920" y="0"/>
                  </a:lnTo>
                  <a:lnTo>
                    <a:pt x="74462" y="9584"/>
                  </a:lnTo>
                  <a:lnTo>
                    <a:pt x="35709" y="35718"/>
                  </a:lnTo>
                  <a:lnTo>
                    <a:pt x="9580" y="74473"/>
                  </a:lnTo>
                  <a:lnTo>
                    <a:pt x="0" y="121919"/>
                  </a:lnTo>
                  <a:lnTo>
                    <a:pt x="0" y="1097280"/>
                  </a:lnTo>
                  <a:lnTo>
                    <a:pt x="9580" y="1144726"/>
                  </a:lnTo>
                  <a:lnTo>
                    <a:pt x="35709" y="1183481"/>
                  </a:lnTo>
                  <a:lnTo>
                    <a:pt x="74462" y="1209615"/>
                  </a:lnTo>
                  <a:lnTo>
                    <a:pt x="121920" y="1219200"/>
                  </a:lnTo>
                  <a:lnTo>
                    <a:pt x="1908048" y="1219200"/>
                  </a:lnTo>
                  <a:lnTo>
                    <a:pt x="1955494" y="1209615"/>
                  </a:lnTo>
                  <a:lnTo>
                    <a:pt x="1994249" y="1183481"/>
                  </a:lnTo>
                  <a:lnTo>
                    <a:pt x="2020383" y="1144726"/>
                  </a:lnTo>
                  <a:lnTo>
                    <a:pt x="2029968" y="1097280"/>
                  </a:lnTo>
                  <a:lnTo>
                    <a:pt x="2029968" y="121919"/>
                  </a:lnTo>
                  <a:lnTo>
                    <a:pt x="2020383" y="74473"/>
                  </a:lnTo>
                  <a:lnTo>
                    <a:pt x="1994249" y="35718"/>
                  </a:lnTo>
                  <a:lnTo>
                    <a:pt x="1955494" y="9584"/>
                  </a:lnTo>
                  <a:lnTo>
                    <a:pt x="1908048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5913" y="3658362"/>
              <a:ext cx="2030095" cy="1219200"/>
            </a:xfrm>
            <a:custGeom>
              <a:avLst/>
              <a:gdLst/>
              <a:ahLst/>
              <a:cxnLst/>
              <a:rect l="l" t="t" r="r" b="b"/>
              <a:pathLst>
                <a:path w="2030095" h="1219200">
                  <a:moveTo>
                    <a:pt x="0" y="121919"/>
                  </a:moveTo>
                  <a:lnTo>
                    <a:pt x="9580" y="74473"/>
                  </a:lnTo>
                  <a:lnTo>
                    <a:pt x="35709" y="35718"/>
                  </a:lnTo>
                  <a:lnTo>
                    <a:pt x="74462" y="9584"/>
                  </a:lnTo>
                  <a:lnTo>
                    <a:pt x="121920" y="0"/>
                  </a:lnTo>
                  <a:lnTo>
                    <a:pt x="1908048" y="0"/>
                  </a:lnTo>
                  <a:lnTo>
                    <a:pt x="1955494" y="9584"/>
                  </a:lnTo>
                  <a:lnTo>
                    <a:pt x="1994249" y="35718"/>
                  </a:lnTo>
                  <a:lnTo>
                    <a:pt x="2020383" y="74473"/>
                  </a:lnTo>
                  <a:lnTo>
                    <a:pt x="2029968" y="121919"/>
                  </a:lnTo>
                  <a:lnTo>
                    <a:pt x="2029968" y="1097280"/>
                  </a:lnTo>
                  <a:lnTo>
                    <a:pt x="2020383" y="1144726"/>
                  </a:lnTo>
                  <a:lnTo>
                    <a:pt x="1994249" y="1183481"/>
                  </a:lnTo>
                  <a:lnTo>
                    <a:pt x="1955494" y="1209615"/>
                  </a:lnTo>
                  <a:lnTo>
                    <a:pt x="1908048" y="1219200"/>
                  </a:lnTo>
                  <a:lnTo>
                    <a:pt x="121920" y="1219200"/>
                  </a:lnTo>
                  <a:lnTo>
                    <a:pt x="74462" y="1209615"/>
                  </a:lnTo>
                  <a:lnTo>
                    <a:pt x="35709" y="1183481"/>
                  </a:lnTo>
                  <a:lnTo>
                    <a:pt x="9580" y="1144726"/>
                  </a:lnTo>
                  <a:lnTo>
                    <a:pt x="0" y="1097280"/>
                  </a:lnTo>
                  <a:lnTo>
                    <a:pt x="0" y="12191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43000" y="4017645"/>
            <a:ext cx="140335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z="2600" i="1" spc="-10" dirty="0">
                <a:solidFill>
                  <a:srgbClr val="FFFFFF"/>
                </a:solidFill>
                <a:latin typeface="Carlito"/>
                <a:cs typeface="Carlito"/>
              </a:rPr>
              <a:t>Entry</a:t>
            </a:r>
            <a:r>
              <a:rPr sz="2600" i="1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100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22896" y="5169344"/>
            <a:ext cx="3083560" cy="1243965"/>
            <a:chOff x="822896" y="5169344"/>
            <a:chExt cx="3083560" cy="1243965"/>
          </a:xfrm>
        </p:grpSpPr>
        <p:sp>
          <p:nvSpPr>
            <p:cNvPr id="14" name="object 14"/>
            <p:cNvSpPr/>
            <p:nvPr/>
          </p:nvSpPr>
          <p:spPr>
            <a:xfrm>
              <a:off x="1219199" y="5334000"/>
              <a:ext cx="2687320" cy="182880"/>
            </a:xfrm>
            <a:custGeom>
              <a:avLst/>
              <a:gdLst/>
              <a:ahLst/>
              <a:cxnLst/>
              <a:rect l="l" t="t" r="r" b="b"/>
              <a:pathLst>
                <a:path w="2687320" h="182879">
                  <a:moveTo>
                    <a:pt x="2686812" y="0"/>
                  </a:moveTo>
                  <a:lnTo>
                    <a:pt x="0" y="0"/>
                  </a:lnTo>
                  <a:lnTo>
                    <a:pt x="0" y="182880"/>
                  </a:lnTo>
                  <a:lnTo>
                    <a:pt x="2686812" y="182880"/>
                  </a:lnTo>
                  <a:lnTo>
                    <a:pt x="2686812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5913" y="5182362"/>
              <a:ext cx="2030095" cy="1217930"/>
            </a:xfrm>
            <a:custGeom>
              <a:avLst/>
              <a:gdLst/>
              <a:ahLst/>
              <a:cxnLst/>
              <a:rect l="l" t="t" r="r" b="b"/>
              <a:pathLst>
                <a:path w="2030095" h="1217929">
                  <a:moveTo>
                    <a:pt x="1908175" y="0"/>
                  </a:moveTo>
                  <a:lnTo>
                    <a:pt x="121767" y="0"/>
                  </a:lnTo>
                  <a:lnTo>
                    <a:pt x="74371" y="9564"/>
                  </a:lnTo>
                  <a:lnTo>
                    <a:pt x="35666" y="35655"/>
                  </a:lnTo>
                  <a:lnTo>
                    <a:pt x="9569" y="74366"/>
                  </a:lnTo>
                  <a:lnTo>
                    <a:pt x="0" y="121793"/>
                  </a:lnTo>
                  <a:lnTo>
                    <a:pt x="0" y="1095908"/>
                  </a:lnTo>
                  <a:lnTo>
                    <a:pt x="9569" y="1143304"/>
                  </a:lnTo>
                  <a:lnTo>
                    <a:pt x="35666" y="1182009"/>
                  </a:lnTo>
                  <a:lnTo>
                    <a:pt x="74371" y="1208106"/>
                  </a:lnTo>
                  <a:lnTo>
                    <a:pt x="121767" y="1217676"/>
                  </a:lnTo>
                  <a:lnTo>
                    <a:pt x="1908175" y="1217676"/>
                  </a:lnTo>
                  <a:lnTo>
                    <a:pt x="1955601" y="1208106"/>
                  </a:lnTo>
                  <a:lnTo>
                    <a:pt x="1994312" y="1182009"/>
                  </a:lnTo>
                  <a:lnTo>
                    <a:pt x="2020403" y="1143304"/>
                  </a:lnTo>
                  <a:lnTo>
                    <a:pt x="2029968" y="1095908"/>
                  </a:lnTo>
                  <a:lnTo>
                    <a:pt x="2029968" y="121793"/>
                  </a:lnTo>
                  <a:lnTo>
                    <a:pt x="2020403" y="74366"/>
                  </a:lnTo>
                  <a:lnTo>
                    <a:pt x="1994312" y="35655"/>
                  </a:lnTo>
                  <a:lnTo>
                    <a:pt x="1955601" y="9564"/>
                  </a:lnTo>
                  <a:lnTo>
                    <a:pt x="1908175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5913" y="5182362"/>
              <a:ext cx="2030095" cy="1217930"/>
            </a:xfrm>
            <a:custGeom>
              <a:avLst/>
              <a:gdLst/>
              <a:ahLst/>
              <a:cxnLst/>
              <a:rect l="l" t="t" r="r" b="b"/>
              <a:pathLst>
                <a:path w="2030095" h="1217929">
                  <a:moveTo>
                    <a:pt x="0" y="121793"/>
                  </a:moveTo>
                  <a:lnTo>
                    <a:pt x="9569" y="74366"/>
                  </a:lnTo>
                  <a:lnTo>
                    <a:pt x="35666" y="35655"/>
                  </a:lnTo>
                  <a:lnTo>
                    <a:pt x="74371" y="9564"/>
                  </a:lnTo>
                  <a:lnTo>
                    <a:pt x="121767" y="0"/>
                  </a:lnTo>
                  <a:lnTo>
                    <a:pt x="1908175" y="0"/>
                  </a:lnTo>
                  <a:lnTo>
                    <a:pt x="1955601" y="9564"/>
                  </a:lnTo>
                  <a:lnTo>
                    <a:pt x="1994312" y="35655"/>
                  </a:lnTo>
                  <a:lnTo>
                    <a:pt x="2020403" y="74366"/>
                  </a:lnTo>
                  <a:lnTo>
                    <a:pt x="2029968" y="121793"/>
                  </a:lnTo>
                  <a:lnTo>
                    <a:pt x="2029968" y="1095908"/>
                  </a:lnTo>
                  <a:lnTo>
                    <a:pt x="2020403" y="1143304"/>
                  </a:lnTo>
                  <a:lnTo>
                    <a:pt x="1994312" y="1182009"/>
                  </a:lnTo>
                  <a:lnTo>
                    <a:pt x="1955601" y="1208106"/>
                  </a:lnTo>
                  <a:lnTo>
                    <a:pt x="1908175" y="1217676"/>
                  </a:lnTo>
                  <a:lnTo>
                    <a:pt x="121767" y="1217676"/>
                  </a:lnTo>
                  <a:lnTo>
                    <a:pt x="74371" y="1208106"/>
                  </a:lnTo>
                  <a:lnTo>
                    <a:pt x="35666" y="1182009"/>
                  </a:lnTo>
                  <a:lnTo>
                    <a:pt x="9569" y="1143304"/>
                  </a:lnTo>
                  <a:lnTo>
                    <a:pt x="0" y="1095908"/>
                  </a:lnTo>
                  <a:lnTo>
                    <a:pt x="0" y="12179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105001" y="5359705"/>
            <a:ext cx="149034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i="1" spc="-5" dirty="0">
                <a:solidFill>
                  <a:srgbClr val="FFFFFF"/>
                </a:solidFill>
                <a:latin typeface="Carlito"/>
                <a:cs typeface="Carlito"/>
              </a:rPr>
              <a:t>Copy</a:t>
            </a:r>
            <a:r>
              <a:rPr sz="2600" i="1" spc="-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i="1" spc="-10" dirty="0">
                <a:solidFill>
                  <a:srgbClr val="FFFFFF"/>
                </a:solidFill>
                <a:latin typeface="Carlito"/>
                <a:cs typeface="Carlito"/>
              </a:rPr>
              <a:t>paste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58392" y="5722416"/>
            <a:ext cx="178117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210" dirty="0">
                <a:solidFill>
                  <a:srgbClr val="FFFFFF"/>
                </a:solidFill>
                <a:latin typeface="Arial"/>
                <a:cs typeface="Arial"/>
              </a:rPr>
              <a:t>Excel </a:t>
            </a:r>
            <a:r>
              <a:rPr sz="2600" spc="-175" dirty="0">
                <a:solidFill>
                  <a:srgbClr val="FFFFFF"/>
                </a:solidFill>
                <a:latin typeface="Arial"/>
                <a:cs typeface="Arial"/>
              </a:rPr>
              <a:t>ke</a:t>
            </a:r>
            <a:r>
              <a:rPr sz="26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09" dirty="0">
                <a:solidFill>
                  <a:srgbClr val="FFFFFF"/>
                </a:solidFill>
                <a:latin typeface="Arial"/>
                <a:cs typeface="Arial"/>
              </a:rPr>
              <a:t>SPSS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523424" y="3965447"/>
            <a:ext cx="2056130" cy="2447925"/>
            <a:chOff x="3523424" y="3965447"/>
            <a:chExt cx="2056130" cy="2447925"/>
          </a:xfrm>
        </p:grpSpPr>
        <p:sp>
          <p:nvSpPr>
            <p:cNvPr id="20" name="object 20"/>
            <p:cNvSpPr/>
            <p:nvPr/>
          </p:nvSpPr>
          <p:spPr>
            <a:xfrm>
              <a:off x="3857243" y="3965447"/>
              <a:ext cx="182880" cy="1510665"/>
            </a:xfrm>
            <a:custGeom>
              <a:avLst/>
              <a:gdLst/>
              <a:ahLst/>
              <a:cxnLst/>
              <a:rect l="l" t="t" r="r" b="b"/>
              <a:pathLst>
                <a:path w="182879" h="1510664">
                  <a:moveTo>
                    <a:pt x="182879" y="0"/>
                  </a:moveTo>
                  <a:lnTo>
                    <a:pt x="0" y="0"/>
                  </a:lnTo>
                  <a:lnTo>
                    <a:pt x="0" y="1510283"/>
                  </a:lnTo>
                  <a:lnTo>
                    <a:pt x="182879" y="1510283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36441" y="5182361"/>
              <a:ext cx="2030095" cy="1217930"/>
            </a:xfrm>
            <a:custGeom>
              <a:avLst/>
              <a:gdLst/>
              <a:ahLst/>
              <a:cxnLst/>
              <a:rect l="l" t="t" r="r" b="b"/>
              <a:pathLst>
                <a:path w="2030095" h="1217929">
                  <a:moveTo>
                    <a:pt x="1908175" y="0"/>
                  </a:moveTo>
                  <a:lnTo>
                    <a:pt x="121793" y="0"/>
                  </a:lnTo>
                  <a:lnTo>
                    <a:pt x="74366" y="9564"/>
                  </a:lnTo>
                  <a:lnTo>
                    <a:pt x="35655" y="35655"/>
                  </a:lnTo>
                  <a:lnTo>
                    <a:pt x="9564" y="74366"/>
                  </a:lnTo>
                  <a:lnTo>
                    <a:pt x="0" y="121793"/>
                  </a:lnTo>
                  <a:lnTo>
                    <a:pt x="0" y="1095908"/>
                  </a:lnTo>
                  <a:lnTo>
                    <a:pt x="9564" y="1143304"/>
                  </a:lnTo>
                  <a:lnTo>
                    <a:pt x="35655" y="1182009"/>
                  </a:lnTo>
                  <a:lnTo>
                    <a:pt x="74366" y="1208106"/>
                  </a:lnTo>
                  <a:lnTo>
                    <a:pt x="121793" y="1217676"/>
                  </a:lnTo>
                  <a:lnTo>
                    <a:pt x="1908175" y="1217676"/>
                  </a:lnTo>
                  <a:lnTo>
                    <a:pt x="1955601" y="1208106"/>
                  </a:lnTo>
                  <a:lnTo>
                    <a:pt x="1994312" y="1182009"/>
                  </a:lnTo>
                  <a:lnTo>
                    <a:pt x="2020403" y="1143304"/>
                  </a:lnTo>
                  <a:lnTo>
                    <a:pt x="2029968" y="1095908"/>
                  </a:lnTo>
                  <a:lnTo>
                    <a:pt x="2029968" y="121793"/>
                  </a:lnTo>
                  <a:lnTo>
                    <a:pt x="2020403" y="74366"/>
                  </a:lnTo>
                  <a:lnTo>
                    <a:pt x="1994312" y="35655"/>
                  </a:lnTo>
                  <a:lnTo>
                    <a:pt x="1955601" y="9564"/>
                  </a:lnTo>
                  <a:lnTo>
                    <a:pt x="1908175" y="0"/>
                  </a:lnTo>
                  <a:close/>
                </a:path>
              </a:pathLst>
            </a:custGeom>
            <a:solidFill>
              <a:srgbClr val="D0A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536441" y="5182361"/>
              <a:ext cx="2030095" cy="1217930"/>
            </a:xfrm>
            <a:custGeom>
              <a:avLst/>
              <a:gdLst/>
              <a:ahLst/>
              <a:cxnLst/>
              <a:rect l="l" t="t" r="r" b="b"/>
              <a:pathLst>
                <a:path w="2030095" h="1217929">
                  <a:moveTo>
                    <a:pt x="0" y="121793"/>
                  </a:moveTo>
                  <a:lnTo>
                    <a:pt x="9564" y="74366"/>
                  </a:lnTo>
                  <a:lnTo>
                    <a:pt x="35655" y="35655"/>
                  </a:lnTo>
                  <a:lnTo>
                    <a:pt x="74366" y="9564"/>
                  </a:lnTo>
                  <a:lnTo>
                    <a:pt x="121793" y="0"/>
                  </a:lnTo>
                  <a:lnTo>
                    <a:pt x="1908175" y="0"/>
                  </a:lnTo>
                  <a:lnTo>
                    <a:pt x="1955601" y="9564"/>
                  </a:lnTo>
                  <a:lnTo>
                    <a:pt x="1994312" y="35655"/>
                  </a:lnTo>
                  <a:lnTo>
                    <a:pt x="2020403" y="74366"/>
                  </a:lnTo>
                  <a:lnTo>
                    <a:pt x="2029968" y="121793"/>
                  </a:lnTo>
                  <a:lnTo>
                    <a:pt x="2029968" y="1095908"/>
                  </a:lnTo>
                  <a:lnTo>
                    <a:pt x="2020403" y="1143304"/>
                  </a:lnTo>
                  <a:lnTo>
                    <a:pt x="1994312" y="1182009"/>
                  </a:lnTo>
                  <a:lnTo>
                    <a:pt x="1955601" y="1208106"/>
                  </a:lnTo>
                  <a:lnTo>
                    <a:pt x="1908175" y="1217676"/>
                  </a:lnTo>
                  <a:lnTo>
                    <a:pt x="121793" y="1217676"/>
                  </a:lnTo>
                  <a:lnTo>
                    <a:pt x="74366" y="1208106"/>
                  </a:lnTo>
                  <a:lnTo>
                    <a:pt x="35655" y="1182009"/>
                  </a:lnTo>
                  <a:lnTo>
                    <a:pt x="9564" y="1143304"/>
                  </a:lnTo>
                  <a:lnTo>
                    <a:pt x="0" y="1095908"/>
                  </a:lnTo>
                  <a:lnTo>
                    <a:pt x="0" y="12179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731514" y="5359705"/>
            <a:ext cx="163893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25" dirty="0">
                <a:solidFill>
                  <a:srgbClr val="FFFFFF"/>
                </a:solidFill>
                <a:latin typeface="Arial"/>
                <a:cs typeface="Arial"/>
              </a:rPr>
              <a:t>Operasional</a:t>
            </a:r>
            <a:endParaRPr sz="2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25290" y="5722416"/>
            <a:ext cx="65151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09" dirty="0">
                <a:solidFill>
                  <a:srgbClr val="FFFFFF"/>
                </a:solidFill>
                <a:latin typeface="Arial"/>
                <a:cs typeface="Arial"/>
              </a:rPr>
              <a:t>SPSS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523424" y="2442972"/>
            <a:ext cx="2056130" cy="2447925"/>
            <a:chOff x="3523424" y="2442972"/>
            <a:chExt cx="2056130" cy="2447925"/>
          </a:xfrm>
        </p:grpSpPr>
        <p:sp>
          <p:nvSpPr>
            <p:cNvPr id="26" name="object 26"/>
            <p:cNvSpPr/>
            <p:nvPr/>
          </p:nvSpPr>
          <p:spPr>
            <a:xfrm>
              <a:off x="3857243" y="2442972"/>
              <a:ext cx="182880" cy="1508760"/>
            </a:xfrm>
            <a:custGeom>
              <a:avLst/>
              <a:gdLst/>
              <a:ahLst/>
              <a:cxnLst/>
              <a:rect l="l" t="t" r="r" b="b"/>
              <a:pathLst>
                <a:path w="182879" h="1508760">
                  <a:moveTo>
                    <a:pt x="182879" y="0"/>
                  </a:moveTo>
                  <a:lnTo>
                    <a:pt x="0" y="0"/>
                  </a:lnTo>
                  <a:lnTo>
                    <a:pt x="0" y="1508759"/>
                  </a:lnTo>
                  <a:lnTo>
                    <a:pt x="182879" y="1508759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36441" y="3658361"/>
              <a:ext cx="2030095" cy="1219200"/>
            </a:xfrm>
            <a:custGeom>
              <a:avLst/>
              <a:gdLst/>
              <a:ahLst/>
              <a:cxnLst/>
              <a:rect l="l" t="t" r="r" b="b"/>
              <a:pathLst>
                <a:path w="2030095" h="1219200">
                  <a:moveTo>
                    <a:pt x="1908048" y="0"/>
                  </a:moveTo>
                  <a:lnTo>
                    <a:pt x="121920" y="0"/>
                  </a:lnTo>
                  <a:lnTo>
                    <a:pt x="74473" y="9584"/>
                  </a:lnTo>
                  <a:lnTo>
                    <a:pt x="35718" y="35718"/>
                  </a:lnTo>
                  <a:lnTo>
                    <a:pt x="9584" y="74473"/>
                  </a:lnTo>
                  <a:lnTo>
                    <a:pt x="0" y="121919"/>
                  </a:lnTo>
                  <a:lnTo>
                    <a:pt x="0" y="1097280"/>
                  </a:lnTo>
                  <a:lnTo>
                    <a:pt x="9584" y="1144726"/>
                  </a:lnTo>
                  <a:lnTo>
                    <a:pt x="35718" y="1183481"/>
                  </a:lnTo>
                  <a:lnTo>
                    <a:pt x="74473" y="1209615"/>
                  </a:lnTo>
                  <a:lnTo>
                    <a:pt x="121920" y="1219200"/>
                  </a:lnTo>
                  <a:lnTo>
                    <a:pt x="1908048" y="1219200"/>
                  </a:lnTo>
                  <a:lnTo>
                    <a:pt x="1955494" y="1209615"/>
                  </a:lnTo>
                  <a:lnTo>
                    <a:pt x="1994249" y="1183481"/>
                  </a:lnTo>
                  <a:lnTo>
                    <a:pt x="2020383" y="1144726"/>
                  </a:lnTo>
                  <a:lnTo>
                    <a:pt x="2029968" y="1097280"/>
                  </a:lnTo>
                  <a:lnTo>
                    <a:pt x="2029968" y="121919"/>
                  </a:lnTo>
                  <a:lnTo>
                    <a:pt x="2020383" y="74473"/>
                  </a:lnTo>
                  <a:lnTo>
                    <a:pt x="1994249" y="35718"/>
                  </a:lnTo>
                  <a:lnTo>
                    <a:pt x="1955494" y="9584"/>
                  </a:lnTo>
                  <a:lnTo>
                    <a:pt x="190804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536441" y="3658361"/>
              <a:ext cx="2030095" cy="1219200"/>
            </a:xfrm>
            <a:custGeom>
              <a:avLst/>
              <a:gdLst/>
              <a:ahLst/>
              <a:cxnLst/>
              <a:rect l="l" t="t" r="r" b="b"/>
              <a:pathLst>
                <a:path w="2030095" h="1219200">
                  <a:moveTo>
                    <a:pt x="0" y="121919"/>
                  </a:moveTo>
                  <a:lnTo>
                    <a:pt x="9584" y="74473"/>
                  </a:lnTo>
                  <a:lnTo>
                    <a:pt x="35718" y="35718"/>
                  </a:lnTo>
                  <a:lnTo>
                    <a:pt x="74473" y="9584"/>
                  </a:lnTo>
                  <a:lnTo>
                    <a:pt x="121920" y="0"/>
                  </a:lnTo>
                  <a:lnTo>
                    <a:pt x="1908048" y="0"/>
                  </a:lnTo>
                  <a:lnTo>
                    <a:pt x="1955494" y="9584"/>
                  </a:lnTo>
                  <a:lnTo>
                    <a:pt x="1994249" y="35718"/>
                  </a:lnTo>
                  <a:lnTo>
                    <a:pt x="2020383" y="74473"/>
                  </a:lnTo>
                  <a:lnTo>
                    <a:pt x="2029968" y="121919"/>
                  </a:lnTo>
                  <a:lnTo>
                    <a:pt x="2029968" y="1097280"/>
                  </a:lnTo>
                  <a:lnTo>
                    <a:pt x="2020383" y="1144726"/>
                  </a:lnTo>
                  <a:lnTo>
                    <a:pt x="1994249" y="1183481"/>
                  </a:lnTo>
                  <a:lnTo>
                    <a:pt x="1955494" y="1209615"/>
                  </a:lnTo>
                  <a:lnTo>
                    <a:pt x="1908048" y="1219200"/>
                  </a:lnTo>
                  <a:lnTo>
                    <a:pt x="121920" y="1219200"/>
                  </a:lnTo>
                  <a:lnTo>
                    <a:pt x="74473" y="1209615"/>
                  </a:lnTo>
                  <a:lnTo>
                    <a:pt x="35718" y="1183481"/>
                  </a:lnTo>
                  <a:lnTo>
                    <a:pt x="9584" y="1144726"/>
                  </a:lnTo>
                  <a:lnTo>
                    <a:pt x="0" y="1097280"/>
                  </a:lnTo>
                  <a:lnTo>
                    <a:pt x="0" y="12191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857244" y="3836289"/>
            <a:ext cx="1376680" cy="78549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54330" marR="5080" indent="-330835">
              <a:lnSpc>
                <a:spcPts val="2860"/>
              </a:lnSpc>
              <a:spcBef>
                <a:spcPts val="415"/>
              </a:spcBef>
            </a:pP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2600" spc="-150" dirty="0">
                <a:solidFill>
                  <a:srgbClr val="FFFFFF"/>
                </a:solidFill>
                <a:latin typeface="Arial"/>
                <a:cs typeface="Arial"/>
              </a:rPr>
              <a:t>mba</a:t>
            </a:r>
            <a:r>
              <a:rPr sz="2600" spc="-1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600" spc="-135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600" spc="-60" dirty="0">
                <a:solidFill>
                  <a:srgbClr val="FFFFFF"/>
                </a:solidFill>
                <a:latin typeface="Arial"/>
                <a:cs typeface="Arial"/>
              </a:rPr>
              <a:t>tabel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523488" y="2122932"/>
            <a:ext cx="2056130" cy="1243965"/>
            <a:chOff x="3523488" y="2122932"/>
            <a:chExt cx="2056130" cy="1243965"/>
          </a:xfrm>
        </p:grpSpPr>
        <p:sp>
          <p:nvSpPr>
            <p:cNvPr id="31" name="object 31"/>
            <p:cNvSpPr/>
            <p:nvPr/>
          </p:nvSpPr>
          <p:spPr>
            <a:xfrm>
              <a:off x="3536442" y="2135886"/>
              <a:ext cx="2030095" cy="1217930"/>
            </a:xfrm>
            <a:custGeom>
              <a:avLst/>
              <a:gdLst/>
              <a:ahLst/>
              <a:cxnLst/>
              <a:rect l="l" t="t" r="r" b="b"/>
              <a:pathLst>
                <a:path w="2030095" h="1217929">
                  <a:moveTo>
                    <a:pt x="1908175" y="0"/>
                  </a:moveTo>
                  <a:lnTo>
                    <a:pt x="121793" y="0"/>
                  </a:lnTo>
                  <a:lnTo>
                    <a:pt x="74366" y="9564"/>
                  </a:lnTo>
                  <a:lnTo>
                    <a:pt x="35655" y="35655"/>
                  </a:lnTo>
                  <a:lnTo>
                    <a:pt x="9564" y="74366"/>
                  </a:lnTo>
                  <a:lnTo>
                    <a:pt x="0" y="121792"/>
                  </a:lnTo>
                  <a:lnTo>
                    <a:pt x="0" y="1095883"/>
                  </a:lnTo>
                  <a:lnTo>
                    <a:pt x="9564" y="1143309"/>
                  </a:lnTo>
                  <a:lnTo>
                    <a:pt x="35655" y="1182020"/>
                  </a:lnTo>
                  <a:lnTo>
                    <a:pt x="74366" y="1208111"/>
                  </a:lnTo>
                  <a:lnTo>
                    <a:pt x="121793" y="1217676"/>
                  </a:lnTo>
                  <a:lnTo>
                    <a:pt x="1908175" y="1217676"/>
                  </a:lnTo>
                  <a:lnTo>
                    <a:pt x="1955601" y="1208111"/>
                  </a:lnTo>
                  <a:lnTo>
                    <a:pt x="1994312" y="1182020"/>
                  </a:lnTo>
                  <a:lnTo>
                    <a:pt x="2020403" y="1143309"/>
                  </a:lnTo>
                  <a:lnTo>
                    <a:pt x="2029968" y="1095883"/>
                  </a:lnTo>
                  <a:lnTo>
                    <a:pt x="2029968" y="121792"/>
                  </a:lnTo>
                  <a:lnTo>
                    <a:pt x="2020403" y="74366"/>
                  </a:lnTo>
                  <a:lnTo>
                    <a:pt x="1994312" y="35655"/>
                  </a:lnTo>
                  <a:lnTo>
                    <a:pt x="1955601" y="9564"/>
                  </a:lnTo>
                  <a:lnTo>
                    <a:pt x="1908175" y="0"/>
                  </a:lnTo>
                  <a:close/>
                </a:path>
              </a:pathLst>
            </a:custGeom>
            <a:solidFill>
              <a:srgbClr val="938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536442" y="2135886"/>
              <a:ext cx="2030095" cy="1217930"/>
            </a:xfrm>
            <a:custGeom>
              <a:avLst/>
              <a:gdLst/>
              <a:ahLst/>
              <a:cxnLst/>
              <a:rect l="l" t="t" r="r" b="b"/>
              <a:pathLst>
                <a:path w="2030095" h="1217929">
                  <a:moveTo>
                    <a:pt x="0" y="121792"/>
                  </a:moveTo>
                  <a:lnTo>
                    <a:pt x="9564" y="74366"/>
                  </a:lnTo>
                  <a:lnTo>
                    <a:pt x="35655" y="35655"/>
                  </a:lnTo>
                  <a:lnTo>
                    <a:pt x="74366" y="9564"/>
                  </a:lnTo>
                  <a:lnTo>
                    <a:pt x="121793" y="0"/>
                  </a:lnTo>
                  <a:lnTo>
                    <a:pt x="1908175" y="0"/>
                  </a:lnTo>
                  <a:lnTo>
                    <a:pt x="1955601" y="9564"/>
                  </a:lnTo>
                  <a:lnTo>
                    <a:pt x="1994312" y="35655"/>
                  </a:lnTo>
                  <a:lnTo>
                    <a:pt x="2020403" y="74366"/>
                  </a:lnTo>
                  <a:lnTo>
                    <a:pt x="2029968" y="121792"/>
                  </a:lnTo>
                  <a:lnTo>
                    <a:pt x="2029968" y="1095883"/>
                  </a:lnTo>
                  <a:lnTo>
                    <a:pt x="2020403" y="1143309"/>
                  </a:lnTo>
                  <a:lnTo>
                    <a:pt x="1994312" y="1182020"/>
                  </a:lnTo>
                  <a:lnTo>
                    <a:pt x="1955601" y="1208111"/>
                  </a:lnTo>
                  <a:lnTo>
                    <a:pt x="1908175" y="1217676"/>
                  </a:lnTo>
                  <a:lnTo>
                    <a:pt x="121793" y="1217676"/>
                  </a:lnTo>
                  <a:lnTo>
                    <a:pt x="74366" y="1208111"/>
                  </a:lnTo>
                  <a:lnTo>
                    <a:pt x="35655" y="1182020"/>
                  </a:lnTo>
                  <a:lnTo>
                    <a:pt x="9564" y="1143309"/>
                  </a:lnTo>
                  <a:lnTo>
                    <a:pt x="0" y="1095883"/>
                  </a:lnTo>
                  <a:lnTo>
                    <a:pt x="0" y="12179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857244" y="2312619"/>
            <a:ext cx="1376680" cy="78613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98450" marR="5080" indent="-274320">
              <a:lnSpc>
                <a:spcPts val="2860"/>
              </a:lnSpc>
              <a:spcBef>
                <a:spcPts val="415"/>
              </a:spcBef>
            </a:pP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2600" spc="-150" dirty="0">
                <a:solidFill>
                  <a:srgbClr val="FFFFFF"/>
                </a:solidFill>
                <a:latin typeface="Arial"/>
                <a:cs typeface="Arial"/>
              </a:rPr>
              <a:t>mba</a:t>
            </a:r>
            <a:r>
              <a:rPr sz="2600" spc="-14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600" spc="-135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600" spc="-175" dirty="0">
                <a:solidFill>
                  <a:srgbClr val="FFFFFF"/>
                </a:solidFill>
                <a:latin typeface="Arial"/>
                <a:cs typeface="Arial"/>
              </a:rPr>
              <a:t>angka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45008" y="1359408"/>
            <a:ext cx="8255634" cy="635635"/>
            <a:chOff x="445008" y="1359408"/>
            <a:chExt cx="8255634" cy="635635"/>
          </a:xfrm>
        </p:grpSpPr>
        <p:sp>
          <p:nvSpPr>
            <p:cNvPr id="35" name="object 35"/>
            <p:cNvSpPr/>
            <p:nvPr/>
          </p:nvSpPr>
          <p:spPr>
            <a:xfrm>
              <a:off x="457962" y="1372362"/>
              <a:ext cx="8229600" cy="609600"/>
            </a:xfrm>
            <a:custGeom>
              <a:avLst/>
              <a:gdLst/>
              <a:ahLst/>
              <a:cxnLst/>
              <a:rect l="l" t="t" r="r" b="b"/>
              <a:pathLst>
                <a:path w="8229600" h="609600">
                  <a:moveTo>
                    <a:pt x="822960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8229600" y="60960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57962" y="1372362"/>
              <a:ext cx="8229600" cy="609600"/>
            </a:xfrm>
            <a:custGeom>
              <a:avLst/>
              <a:gdLst/>
              <a:ahLst/>
              <a:cxnLst/>
              <a:rect l="l" t="t" r="r" b="b"/>
              <a:pathLst>
                <a:path w="8229600" h="609600">
                  <a:moveTo>
                    <a:pt x="0" y="609600"/>
                  </a:moveTo>
                  <a:lnTo>
                    <a:pt x="8229600" y="60960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57962" y="1461261"/>
            <a:ext cx="8229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9560">
              <a:lnSpc>
                <a:spcPct val="100000"/>
              </a:lnSpc>
              <a:spcBef>
                <a:spcPts val="100"/>
              </a:spcBef>
            </a:pPr>
            <a:r>
              <a:rPr sz="2400" b="1" i="1" spc="-190" dirty="0">
                <a:solidFill>
                  <a:srgbClr val="FFFFFF"/>
                </a:solidFill>
                <a:latin typeface="Arial"/>
                <a:cs typeface="Arial"/>
              </a:rPr>
              <a:t>Error </a:t>
            </a:r>
            <a:r>
              <a:rPr sz="2400" b="1" spc="-150" dirty="0">
                <a:solidFill>
                  <a:srgbClr val="FFFFFF"/>
                </a:solidFill>
                <a:latin typeface="Arial"/>
                <a:cs typeface="Arial"/>
              </a:rPr>
              <a:t>dalam </a:t>
            </a:r>
            <a:r>
              <a:rPr sz="2400" b="1" spc="-200" dirty="0">
                <a:solidFill>
                  <a:srgbClr val="FFFFFF"/>
                </a:solidFill>
                <a:latin typeface="Arial"/>
                <a:cs typeface="Arial"/>
              </a:rPr>
              <a:t>Pengukuran: </a:t>
            </a:r>
            <a:r>
              <a:rPr sz="2400" b="1" spc="-195" dirty="0">
                <a:solidFill>
                  <a:srgbClr val="FFFFFF"/>
                </a:solidFill>
                <a:latin typeface="Arial"/>
                <a:cs typeface="Arial"/>
              </a:rPr>
              <a:t>Pengolahan </a:t>
            </a:r>
            <a:r>
              <a:rPr sz="2400" b="1" spc="-140" dirty="0">
                <a:solidFill>
                  <a:srgbClr val="FFFFFF"/>
                </a:solidFill>
                <a:latin typeface="Arial"/>
                <a:cs typeface="Arial"/>
              </a:rPr>
              <a:t>Data 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2400" b="1" spc="-150" dirty="0">
                <a:solidFill>
                  <a:srgbClr val="FFFFFF"/>
                </a:solidFill>
                <a:latin typeface="Arial"/>
                <a:cs typeface="Arial"/>
              </a:rPr>
              <a:t>Membaca</a:t>
            </a:r>
            <a:r>
              <a:rPr sz="2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85" dirty="0">
                <a:solidFill>
                  <a:srgbClr val="FFFFFF"/>
                </a:solidFill>
                <a:latin typeface="Arial"/>
                <a:cs typeface="Arial"/>
              </a:rPr>
              <a:t>Hasil</a:t>
            </a:r>
            <a:endParaRPr sz="2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791200" y="2133600"/>
            <a:ext cx="2953511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91200" y="4343400"/>
            <a:ext cx="2971800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200660" rIns="0" bIns="0" rtlCol="0">
            <a:spAutoFit/>
          </a:bodyPr>
          <a:lstStyle/>
          <a:p>
            <a:pPr marL="561340">
              <a:lnSpc>
                <a:spcPct val="100000"/>
              </a:lnSpc>
              <a:spcBef>
                <a:spcPts val="1580"/>
              </a:spcBef>
            </a:pPr>
            <a:r>
              <a:rPr sz="4400" spc="-335" dirty="0"/>
              <a:t>Kelemahan </a:t>
            </a:r>
            <a:r>
              <a:rPr sz="4400" spc="-605" dirty="0"/>
              <a:t>Tes </a:t>
            </a:r>
            <a:r>
              <a:rPr sz="4400" spc="-390" dirty="0"/>
              <a:t>Psikologi</a:t>
            </a:r>
            <a:r>
              <a:rPr sz="4400" spc="-440" dirty="0"/>
              <a:t> </a:t>
            </a:r>
            <a:r>
              <a:rPr sz="4400" spc="-160" dirty="0"/>
              <a:t>(lanj.)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57200" y="1600200"/>
            <a:ext cx="8229600" cy="1219200"/>
          </a:xfrm>
          <a:prstGeom prst="rect">
            <a:avLst/>
          </a:prstGeom>
          <a:solidFill>
            <a:srgbClr val="6F2F9F"/>
          </a:solidFill>
        </p:spPr>
        <p:txBody>
          <a:bodyPr vert="horz" wrap="square" lIns="0" tIns="203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60"/>
              </a:spcBef>
            </a:pPr>
            <a:r>
              <a:rPr sz="3200" b="1" spc="-245" dirty="0">
                <a:solidFill>
                  <a:srgbClr val="FFFFFF"/>
                </a:solidFill>
                <a:latin typeface="Arial"/>
                <a:cs typeface="Arial"/>
              </a:rPr>
              <a:t>Satuan </a:t>
            </a:r>
            <a:r>
              <a:rPr sz="3200" b="1" spc="-195" dirty="0">
                <a:solidFill>
                  <a:srgbClr val="FFFFFF"/>
                </a:solidFill>
                <a:latin typeface="Arial"/>
                <a:cs typeface="Arial"/>
              </a:rPr>
              <a:t>dalam </a:t>
            </a:r>
            <a:r>
              <a:rPr sz="3200" b="1" spc="-254" dirty="0">
                <a:solidFill>
                  <a:srgbClr val="FFFFFF"/>
                </a:solidFill>
                <a:latin typeface="Arial"/>
                <a:cs typeface="Arial"/>
              </a:rPr>
              <a:t>skala </a:t>
            </a:r>
            <a:r>
              <a:rPr sz="3200" b="1" spc="-250" dirty="0">
                <a:solidFill>
                  <a:srgbClr val="FFFFFF"/>
                </a:solidFill>
                <a:latin typeface="Arial"/>
                <a:cs typeface="Arial"/>
              </a:rPr>
              <a:t>pengukuran </a:t>
            </a:r>
            <a:r>
              <a:rPr sz="3200" b="1" spc="-150" dirty="0">
                <a:solidFill>
                  <a:srgbClr val="FFFFFF"/>
                </a:solidFill>
                <a:latin typeface="Arial"/>
                <a:cs typeface="Arial"/>
              </a:rPr>
              <a:t>tidak</a:t>
            </a:r>
            <a:r>
              <a:rPr sz="3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75" dirty="0">
                <a:solidFill>
                  <a:srgbClr val="FFFFFF"/>
                </a:solidFill>
                <a:latin typeface="Arial"/>
                <a:cs typeface="Arial"/>
              </a:rPr>
              <a:t>dapat</a:t>
            </a:r>
            <a:endParaRPr sz="32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770"/>
              </a:spcBef>
            </a:pPr>
            <a:r>
              <a:rPr sz="3200" b="1" spc="-204" dirty="0">
                <a:solidFill>
                  <a:srgbClr val="FFFFFF"/>
                </a:solidFill>
                <a:latin typeface="Arial"/>
                <a:cs typeface="Arial"/>
              </a:rPr>
              <a:t>didefinisikan </a:t>
            </a:r>
            <a:r>
              <a:rPr sz="3200" b="1" spc="-265" dirty="0">
                <a:solidFill>
                  <a:srgbClr val="FFFFFF"/>
                </a:solidFill>
                <a:latin typeface="Arial"/>
                <a:cs typeface="Arial"/>
              </a:rPr>
              <a:t>dengan</a:t>
            </a:r>
            <a:r>
              <a:rPr sz="3200" b="1" spc="-195" dirty="0">
                <a:solidFill>
                  <a:srgbClr val="FFFFFF"/>
                </a:solidFill>
                <a:latin typeface="Arial"/>
                <a:cs typeface="Arial"/>
              </a:rPr>
              <a:t> baik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5008" y="4026408"/>
            <a:ext cx="4979035" cy="2464435"/>
          </a:xfrm>
          <a:prstGeom prst="rect">
            <a:avLst/>
          </a:prstGeom>
          <a:solidFill>
            <a:srgbClr val="974707"/>
          </a:solidFill>
        </p:spPr>
        <p:txBody>
          <a:bodyPr vert="horz" wrap="square" lIns="0" tIns="141605" rIns="0" bIns="0" rtlCol="0">
            <a:spAutoFit/>
          </a:bodyPr>
          <a:lstStyle/>
          <a:p>
            <a:pPr marL="158750" marR="154940" indent="635" algn="ctr">
              <a:lnSpc>
                <a:spcPct val="100000"/>
              </a:lnSpc>
              <a:spcBef>
                <a:spcPts val="1115"/>
              </a:spcBef>
            </a:pPr>
            <a:r>
              <a:rPr sz="2800" b="1" spc="-235" dirty="0">
                <a:solidFill>
                  <a:srgbClr val="FFFFFF"/>
                </a:solidFill>
                <a:latin typeface="Arial"/>
                <a:cs typeface="Arial"/>
              </a:rPr>
              <a:t>Bagaimana </a:t>
            </a:r>
            <a:r>
              <a:rPr sz="2800" b="1" spc="-190" dirty="0">
                <a:solidFill>
                  <a:srgbClr val="FFFFFF"/>
                </a:solidFill>
                <a:latin typeface="Arial"/>
                <a:cs typeface="Arial"/>
              </a:rPr>
              <a:t>mendefinisikan  </a:t>
            </a:r>
            <a:r>
              <a:rPr sz="2800" b="1" spc="-240" dirty="0">
                <a:solidFill>
                  <a:srgbClr val="FFFFFF"/>
                </a:solidFill>
                <a:latin typeface="Arial"/>
                <a:cs typeface="Arial"/>
              </a:rPr>
              <a:t>hasil? </a:t>
            </a:r>
            <a:r>
              <a:rPr sz="2800" b="1" spc="-5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250" dirty="0">
                <a:solidFill>
                  <a:srgbClr val="FFFFFF"/>
                </a:solidFill>
                <a:latin typeface="Arial"/>
                <a:cs typeface="Arial"/>
              </a:rPr>
              <a:t>Skala </a:t>
            </a:r>
            <a:r>
              <a:rPr sz="2800" b="1" spc="-229" dirty="0">
                <a:solidFill>
                  <a:srgbClr val="FFFFFF"/>
                </a:solidFill>
                <a:latin typeface="Arial"/>
                <a:cs typeface="Arial"/>
              </a:rPr>
              <a:t>psikologi </a:t>
            </a:r>
            <a:r>
              <a:rPr sz="2800" b="1" spc="-170" dirty="0">
                <a:solidFill>
                  <a:srgbClr val="FFFFFF"/>
                </a:solidFill>
                <a:latin typeface="Arial"/>
                <a:cs typeface="Arial"/>
              </a:rPr>
              <a:t>untuk  </a:t>
            </a:r>
            <a:r>
              <a:rPr sz="2800" b="1" spc="-250" dirty="0">
                <a:solidFill>
                  <a:srgbClr val="FFFFFF"/>
                </a:solidFill>
                <a:latin typeface="Arial"/>
                <a:cs typeface="Arial"/>
              </a:rPr>
              <a:t>kognisi </a:t>
            </a:r>
            <a:r>
              <a:rPr sz="2800" b="1" spc="-235" dirty="0">
                <a:solidFill>
                  <a:srgbClr val="FFFFFF"/>
                </a:solidFill>
                <a:latin typeface="Arial"/>
                <a:cs typeface="Arial"/>
              </a:rPr>
              <a:t>dengan </a:t>
            </a:r>
            <a:r>
              <a:rPr sz="2800" b="1" spc="-165" dirty="0">
                <a:solidFill>
                  <a:srgbClr val="FFFFFF"/>
                </a:solidFill>
                <a:latin typeface="Arial"/>
                <a:cs typeface="Arial"/>
              </a:rPr>
              <a:t>bentuk  </a:t>
            </a:r>
            <a:r>
              <a:rPr sz="2800" b="1" spc="-215" dirty="0">
                <a:solidFill>
                  <a:srgbClr val="FFFFFF"/>
                </a:solidFill>
                <a:latin typeface="Arial"/>
                <a:cs typeface="Arial"/>
              </a:rPr>
              <a:t>Thurstone </a:t>
            </a:r>
            <a:r>
              <a:rPr sz="2800" b="1" spc="-1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135" dirty="0">
                <a:solidFill>
                  <a:srgbClr val="FFFFFF"/>
                </a:solidFill>
                <a:latin typeface="Arial"/>
                <a:cs typeface="Arial"/>
              </a:rPr>
              <a:t>nilai </a:t>
            </a:r>
            <a:r>
              <a:rPr sz="2800" b="1" spc="-145" dirty="0">
                <a:solidFill>
                  <a:srgbClr val="FFFFFF"/>
                </a:solidFill>
                <a:latin typeface="Arial"/>
                <a:cs typeface="Arial"/>
              </a:rPr>
              <a:t>0 </a:t>
            </a:r>
            <a:r>
              <a:rPr sz="2800" b="1" spc="-250" dirty="0">
                <a:solidFill>
                  <a:srgbClr val="FFFFFF"/>
                </a:solidFill>
                <a:latin typeface="Arial"/>
                <a:cs typeface="Arial"/>
              </a:rPr>
              <a:t>maksudnya  apa?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892807" y="3035807"/>
            <a:ext cx="1473835" cy="864235"/>
            <a:chOff x="1892807" y="3035807"/>
            <a:chExt cx="1473835" cy="864235"/>
          </a:xfrm>
        </p:grpSpPr>
        <p:sp>
          <p:nvSpPr>
            <p:cNvPr id="6" name="object 6"/>
            <p:cNvSpPr/>
            <p:nvPr/>
          </p:nvSpPr>
          <p:spPr>
            <a:xfrm>
              <a:off x="1905761" y="3048761"/>
              <a:ext cx="1447800" cy="838200"/>
            </a:xfrm>
            <a:custGeom>
              <a:avLst/>
              <a:gdLst/>
              <a:ahLst/>
              <a:cxnLst/>
              <a:rect l="l" t="t" r="r" b="b"/>
              <a:pathLst>
                <a:path w="1447800" h="838200">
                  <a:moveTo>
                    <a:pt x="1085850" y="0"/>
                  </a:moveTo>
                  <a:lnTo>
                    <a:pt x="361950" y="0"/>
                  </a:lnTo>
                  <a:lnTo>
                    <a:pt x="361950" y="419100"/>
                  </a:lnTo>
                  <a:lnTo>
                    <a:pt x="0" y="419100"/>
                  </a:lnTo>
                  <a:lnTo>
                    <a:pt x="723900" y="838200"/>
                  </a:lnTo>
                  <a:lnTo>
                    <a:pt x="1447800" y="419100"/>
                  </a:lnTo>
                  <a:lnTo>
                    <a:pt x="1085850" y="419100"/>
                  </a:lnTo>
                  <a:lnTo>
                    <a:pt x="10858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05761" y="3048761"/>
              <a:ext cx="1447800" cy="838200"/>
            </a:xfrm>
            <a:custGeom>
              <a:avLst/>
              <a:gdLst/>
              <a:ahLst/>
              <a:cxnLst/>
              <a:rect l="l" t="t" r="r" b="b"/>
              <a:pathLst>
                <a:path w="1447800" h="838200">
                  <a:moveTo>
                    <a:pt x="0" y="419100"/>
                  </a:moveTo>
                  <a:lnTo>
                    <a:pt x="361950" y="419100"/>
                  </a:lnTo>
                  <a:lnTo>
                    <a:pt x="361950" y="0"/>
                  </a:lnTo>
                  <a:lnTo>
                    <a:pt x="1085850" y="0"/>
                  </a:lnTo>
                  <a:lnTo>
                    <a:pt x="1085850" y="419100"/>
                  </a:lnTo>
                  <a:lnTo>
                    <a:pt x="1447800" y="419100"/>
                  </a:lnTo>
                  <a:lnTo>
                    <a:pt x="723900" y="838200"/>
                  </a:lnTo>
                  <a:lnTo>
                    <a:pt x="0" y="419100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5562600" y="2971800"/>
            <a:ext cx="3105911" cy="350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200660" rIns="0" bIns="0" rtlCol="0">
            <a:spAutoFit/>
          </a:bodyPr>
          <a:lstStyle/>
          <a:p>
            <a:pPr marL="561340">
              <a:lnSpc>
                <a:spcPct val="100000"/>
              </a:lnSpc>
              <a:spcBef>
                <a:spcPts val="1580"/>
              </a:spcBef>
            </a:pPr>
            <a:r>
              <a:rPr sz="4400" spc="-335" dirty="0"/>
              <a:t>Kelemahan </a:t>
            </a:r>
            <a:r>
              <a:rPr sz="4400" spc="-605" dirty="0"/>
              <a:t>Tes </a:t>
            </a:r>
            <a:r>
              <a:rPr sz="4400" spc="-390" dirty="0"/>
              <a:t>Psikologi</a:t>
            </a:r>
            <a:r>
              <a:rPr sz="4400" spc="-440" dirty="0"/>
              <a:t> </a:t>
            </a:r>
            <a:r>
              <a:rPr sz="4400" spc="-160" dirty="0"/>
              <a:t>(lanj.)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505904" y="1587944"/>
            <a:ext cx="6899275" cy="2062480"/>
            <a:chOff x="505904" y="1587944"/>
            <a:chExt cx="6899275" cy="2062480"/>
          </a:xfrm>
        </p:grpSpPr>
        <p:sp>
          <p:nvSpPr>
            <p:cNvPr id="4" name="object 4"/>
            <p:cNvSpPr/>
            <p:nvPr/>
          </p:nvSpPr>
          <p:spPr>
            <a:xfrm>
              <a:off x="518921" y="1600962"/>
              <a:ext cx="6873240" cy="2036445"/>
            </a:xfrm>
            <a:custGeom>
              <a:avLst/>
              <a:gdLst/>
              <a:ahLst/>
              <a:cxnLst/>
              <a:rect l="l" t="t" r="r" b="b"/>
              <a:pathLst>
                <a:path w="6873240" h="2036445">
                  <a:moveTo>
                    <a:pt x="6669658" y="0"/>
                  </a:moveTo>
                  <a:lnTo>
                    <a:pt x="203606" y="0"/>
                  </a:lnTo>
                  <a:lnTo>
                    <a:pt x="156922" y="5378"/>
                  </a:lnTo>
                  <a:lnTo>
                    <a:pt x="114066" y="20699"/>
                  </a:lnTo>
                  <a:lnTo>
                    <a:pt x="76262" y="44736"/>
                  </a:lnTo>
                  <a:lnTo>
                    <a:pt x="44730" y="76268"/>
                  </a:lnTo>
                  <a:lnTo>
                    <a:pt x="20695" y="114068"/>
                  </a:lnTo>
                  <a:lnTo>
                    <a:pt x="5377" y="156914"/>
                  </a:lnTo>
                  <a:lnTo>
                    <a:pt x="0" y="203580"/>
                  </a:lnTo>
                  <a:lnTo>
                    <a:pt x="0" y="1832483"/>
                  </a:lnTo>
                  <a:lnTo>
                    <a:pt x="5377" y="1879149"/>
                  </a:lnTo>
                  <a:lnTo>
                    <a:pt x="20695" y="1921995"/>
                  </a:lnTo>
                  <a:lnTo>
                    <a:pt x="44730" y="1959795"/>
                  </a:lnTo>
                  <a:lnTo>
                    <a:pt x="76262" y="1991327"/>
                  </a:lnTo>
                  <a:lnTo>
                    <a:pt x="114066" y="2015364"/>
                  </a:lnTo>
                  <a:lnTo>
                    <a:pt x="156922" y="2030685"/>
                  </a:lnTo>
                  <a:lnTo>
                    <a:pt x="203606" y="2036064"/>
                  </a:lnTo>
                  <a:lnTo>
                    <a:pt x="6669658" y="2036064"/>
                  </a:lnTo>
                  <a:lnTo>
                    <a:pt x="6716325" y="2030685"/>
                  </a:lnTo>
                  <a:lnTo>
                    <a:pt x="6759171" y="2015364"/>
                  </a:lnTo>
                  <a:lnTo>
                    <a:pt x="6796971" y="1991327"/>
                  </a:lnTo>
                  <a:lnTo>
                    <a:pt x="6828503" y="1959795"/>
                  </a:lnTo>
                  <a:lnTo>
                    <a:pt x="6852540" y="1921995"/>
                  </a:lnTo>
                  <a:lnTo>
                    <a:pt x="6867861" y="1879149"/>
                  </a:lnTo>
                  <a:lnTo>
                    <a:pt x="6873239" y="1832483"/>
                  </a:lnTo>
                  <a:lnTo>
                    <a:pt x="6873239" y="203580"/>
                  </a:lnTo>
                  <a:lnTo>
                    <a:pt x="6867861" y="156914"/>
                  </a:lnTo>
                  <a:lnTo>
                    <a:pt x="6852540" y="114068"/>
                  </a:lnTo>
                  <a:lnTo>
                    <a:pt x="6828503" y="76268"/>
                  </a:lnTo>
                  <a:lnTo>
                    <a:pt x="6796971" y="44736"/>
                  </a:lnTo>
                  <a:lnTo>
                    <a:pt x="6759171" y="20699"/>
                  </a:lnTo>
                  <a:lnTo>
                    <a:pt x="6716325" y="5378"/>
                  </a:lnTo>
                  <a:lnTo>
                    <a:pt x="666965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8921" y="1600962"/>
              <a:ext cx="6873240" cy="2036445"/>
            </a:xfrm>
            <a:custGeom>
              <a:avLst/>
              <a:gdLst/>
              <a:ahLst/>
              <a:cxnLst/>
              <a:rect l="l" t="t" r="r" b="b"/>
              <a:pathLst>
                <a:path w="6873240" h="2036445">
                  <a:moveTo>
                    <a:pt x="0" y="203580"/>
                  </a:moveTo>
                  <a:lnTo>
                    <a:pt x="5377" y="156914"/>
                  </a:lnTo>
                  <a:lnTo>
                    <a:pt x="20695" y="114068"/>
                  </a:lnTo>
                  <a:lnTo>
                    <a:pt x="44730" y="76268"/>
                  </a:lnTo>
                  <a:lnTo>
                    <a:pt x="76262" y="44736"/>
                  </a:lnTo>
                  <a:lnTo>
                    <a:pt x="114066" y="20699"/>
                  </a:lnTo>
                  <a:lnTo>
                    <a:pt x="156922" y="5378"/>
                  </a:lnTo>
                  <a:lnTo>
                    <a:pt x="203606" y="0"/>
                  </a:lnTo>
                  <a:lnTo>
                    <a:pt x="6669658" y="0"/>
                  </a:lnTo>
                  <a:lnTo>
                    <a:pt x="6716325" y="5378"/>
                  </a:lnTo>
                  <a:lnTo>
                    <a:pt x="6759171" y="20699"/>
                  </a:lnTo>
                  <a:lnTo>
                    <a:pt x="6796971" y="44736"/>
                  </a:lnTo>
                  <a:lnTo>
                    <a:pt x="6828503" y="76268"/>
                  </a:lnTo>
                  <a:lnTo>
                    <a:pt x="6852540" y="114068"/>
                  </a:lnTo>
                  <a:lnTo>
                    <a:pt x="6867861" y="156914"/>
                  </a:lnTo>
                  <a:lnTo>
                    <a:pt x="6873239" y="203580"/>
                  </a:lnTo>
                  <a:lnTo>
                    <a:pt x="6873239" y="1832483"/>
                  </a:lnTo>
                  <a:lnTo>
                    <a:pt x="6867861" y="1879149"/>
                  </a:lnTo>
                  <a:lnTo>
                    <a:pt x="6852540" y="1921995"/>
                  </a:lnTo>
                  <a:lnTo>
                    <a:pt x="6828503" y="1959795"/>
                  </a:lnTo>
                  <a:lnTo>
                    <a:pt x="6796971" y="1991327"/>
                  </a:lnTo>
                  <a:lnTo>
                    <a:pt x="6759171" y="2015364"/>
                  </a:lnTo>
                  <a:lnTo>
                    <a:pt x="6716325" y="2030685"/>
                  </a:lnTo>
                  <a:lnTo>
                    <a:pt x="6669658" y="2036064"/>
                  </a:lnTo>
                  <a:lnTo>
                    <a:pt x="203606" y="2036064"/>
                  </a:lnTo>
                  <a:lnTo>
                    <a:pt x="156922" y="2030685"/>
                  </a:lnTo>
                  <a:lnTo>
                    <a:pt x="114066" y="2015364"/>
                  </a:lnTo>
                  <a:lnTo>
                    <a:pt x="76262" y="1991327"/>
                  </a:lnTo>
                  <a:lnTo>
                    <a:pt x="44730" y="1959795"/>
                  </a:lnTo>
                  <a:lnTo>
                    <a:pt x="20695" y="1921995"/>
                  </a:lnTo>
                  <a:lnTo>
                    <a:pt x="5377" y="1879149"/>
                  </a:lnTo>
                  <a:lnTo>
                    <a:pt x="0" y="1832483"/>
                  </a:lnTo>
                  <a:lnTo>
                    <a:pt x="0" y="20358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58164" y="1717294"/>
            <a:ext cx="4643120" cy="173164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-635" algn="ctr">
              <a:lnSpc>
                <a:spcPct val="91600"/>
              </a:lnSpc>
              <a:spcBef>
                <a:spcPts val="340"/>
              </a:spcBef>
            </a:pPr>
            <a:r>
              <a:rPr sz="2400" b="1" spc="-204" dirty="0">
                <a:solidFill>
                  <a:srgbClr val="FFFFFF"/>
                </a:solidFill>
                <a:latin typeface="Arial"/>
                <a:cs typeface="Arial"/>
              </a:rPr>
              <a:t>Konstruk </a:t>
            </a:r>
            <a:r>
              <a:rPr sz="2400" b="1" spc="-215" dirty="0">
                <a:solidFill>
                  <a:srgbClr val="FFFFFF"/>
                </a:solidFill>
                <a:latin typeface="Arial"/>
                <a:cs typeface="Arial"/>
              </a:rPr>
              <a:t>psikologis </a:t>
            </a:r>
            <a:r>
              <a:rPr sz="2400" b="1" spc="-114" dirty="0">
                <a:solidFill>
                  <a:srgbClr val="FFFFFF"/>
                </a:solidFill>
                <a:latin typeface="Arial"/>
                <a:cs typeface="Arial"/>
              </a:rPr>
              <a:t>tidak </a:t>
            </a:r>
            <a:r>
              <a:rPr sz="2400" b="1" spc="-135" dirty="0">
                <a:solidFill>
                  <a:srgbClr val="FFFFFF"/>
                </a:solidFill>
                <a:latin typeface="Arial"/>
                <a:cs typeface="Arial"/>
              </a:rPr>
              <a:t>dapat  </a:t>
            </a:r>
            <a:r>
              <a:rPr sz="2400" b="1" spc="-155" dirty="0">
                <a:solidFill>
                  <a:srgbClr val="FFFFFF"/>
                </a:solidFill>
                <a:latin typeface="Arial"/>
                <a:cs typeface="Arial"/>
              </a:rPr>
              <a:t>didefinisikan </a:t>
            </a:r>
            <a:r>
              <a:rPr sz="2400" b="1" spc="-215" dirty="0">
                <a:solidFill>
                  <a:srgbClr val="FFFFFF"/>
                </a:solidFill>
                <a:latin typeface="Arial"/>
                <a:cs typeface="Arial"/>
              </a:rPr>
              <a:t>secara </a:t>
            </a:r>
            <a:r>
              <a:rPr sz="2400" b="1" spc="-165" dirty="0">
                <a:solidFill>
                  <a:srgbClr val="FFFFFF"/>
                </a:solidFill>
                <a:latin typeface="Arial"/>
                <a:cs typeface="Arial"/>
              </a:rPr>
              <a:t>operasional  </a:t>
            </a:r>
            <a:r>
              <a:rPr sz="2400" b="1" spc="-170" dirty="0">
                <a:solidFill>
                  <a:srgbClr val="FFFFFF"/>
                </a:solidFill>
                <a:latin typeface="Arial"/>
                <a:cs typeface="Arial"/>
              </a:rPr>
              <a:t>semata </a:t>
            </a:r>
            <a:r>
              <a:rPr sz="2400" b="1" spc="-90" dirty="0">
                <a:solidFill>
                  <a:srgbClr val="FFFFFF"/>
                </a:solidFill>
                <a:latin typeface="Arial"/>
                <a:cs typeface="Arial"/>
              </a:rPr>
              <a:t>tetapi </a:t>
            </a:r>
            <a:r>
              <a:rPr sz="2400" b="1" spc="-195" dirty="0">
                <a:solidFill>
                  <a:srgbClr val="FFFFFF"/>
                </a:solidFill>
                <a:latin typeface="Arial"/>
                <a:cs typeface="Arial"/>
              </a:rPr>
              <a:t>harus </a:t>
            </a:r>
            <a:r>
              <a:rPr sz="2400" b="1" spc="-170" dirty="0">
                <a:solidFill>
                  <a:srgbClr val="FFFFFF"/>
                </a:solidFill>
                <a:latin typeface="Arial"/>
                <a:cs typeface="Arial"/>
              </a:rPr>
              <a:t>menampakkan  </a:t>
            </a:r>
            <a:r>
              <a:rPr sz="2400" b="1" spc="-204" dirty="0">
                <a:solidFill>
                  <a:srgbClr val="FFFFFF"/>
                </a:solidFill>
                <a:latin typeface="Arial"/>
                <a:cs typeface="Arial"/>
              </a:rPr>
              <a:t>hubungan </a:t>
            </a:r>
            <a:r>
              <a:rPr sz="2400" b="1" spc="-200" dirty="0">
                <a:solidFill>
                  <a:srgbClr val="FFFFFF"/>
                </a:solidFill>
                <a:latin typeface="Arial"/>
                <a:cs typeface="Arial"/>
              </a:rPr>
              <a:t>dengan </a:t>
            </a:r>
            <a:r>
              <a:rPr sz="2400" b="1" spc="-180" dirty="0">
                <a:solidFill>
                  <a:srgbClr val="FFFFFF"/>
                </a:solidFill>
                <a:latin typeface="Arial"/>
                <a:cs typeface="Arial"/>
              </a:rPr>
              <a:t>konstruk </a:t>
            </a:r>
            <a:r>
              <a:rPr sz="2400" b="1" spc="-125" dirty="0">
                <a:solidFill>
                  <a:srgbClr val="FFFFFF"/>
                </a:solidFill>
                <a:latin typeface="Arial"/>
                <a:cs typeface="Arial"/>
              </a:rPr>
              <a:t>lain 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atau  </a:t>
            </a:r>
            <a:r>
              <a:rPr sz="2400" b="1" spc="-155" dirty="0">
                <a:solidFill>
                  <a:srgbClr val="FFFFFF"/>
                </a:solidFill>
                <a:latin typeface="Arial"/>
                <a:cs typeface="Arial"/>
              </a:rPr>
              <a:t>fenomena </a:t>
            </a:r>
            <a:r>
              <a:rPr sz="2400" b="1" spc="-125" dirty="0">
                <a:solidFill>
                  <a:srgbClr val="FFFFFF"/>
                </a:solidFill>
                <a:latin typeface="Arial"/>
                <a:cs typeface="Arial"/>
              </a:rPr>
              <a:t>lain </a:t>
            </a:r>
            <a:r>
              <a:rPr sz="2400" b="1" spc="-225" dirty="0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sz="2400" b="1" spc="-135" dirty="0">
                <a:solidFill>
                  <a:srgbClr val="FFFFFF"/>
                </a:solidFill>
                <a:latin typeface="Arial"/>
                <a:cs typeface="Arial"/>
              </a:rPr>
              <a:t>dapat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20" dirty="0">
                <a:solidFill>
                  <a:srgbClr val="FFFFFF"/>
                </a:solidFill>
                <a:latin typeface="Arial"/>
                <a:cs typeface="Arial"/>
              </a:rPr>
              <a:t>diamati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79384" y="4076636"/>
            <a:ext cx="7021195" cy="2063750"/>
            <a:chOff x="1679384" y="4076636"/>
            <a:chExt cx="7021195" cy="2063750"/>
          </a:xfrm>
        </p:grpSpPr>
        <p:sp>
          <p:nvSpPr>
            <p:cNvPr id="8" name="object 8"/>
            <p:cNvSpPr/>
            <p:nvPr/>
          </p:nvSpPr>
          <p:spPr>
            <a:xfrm>
              <a:off x="1692402" y="4089653"/>
              <a:ext cx="6995159" cy="2037714"/>
            </a:xfrm>
            <a:custGeom>
              <a:avLst/>
              <a:gdLst/>
              <a:ahLst/>
              <a:cxnLst/>
              <a:rect l="l" t="t" r="r" b="b"/>
              <a:pathLst>
                <a:path w="6995159" h="2037714">
                  <a:moveTo>
                    <a:pt x="6791452" y="0"/>
                  </a:moveTo>
                  <a:lnTo>
                    <a:pt x="203708" y="0"/>
                  </a:lnTo>
                  <a:lnTo>
                    <a:pt x="156994" y="5379"/>
                  </a:lnTo>
                  <a:lnTo>
                    <a:pt x="114114" y="20702"/>
                  </a:lnTo>
                  <a:lnTo>
                    <a:pt x="76291" y="44746"/>
                  </a:lnTo>
                  <a:lnTo>
                    <a:pt x="44746" y="76291"/>
                  </a:lnTo>
                  <a:lnTo>
                    <a:pt x="20702" y="114114"/>
                  </a:lnTo>
                  <a:lnTo>
                    <a:pt x="5379" y="156994"/>
                  </a:lnTo>
                  <a:lnTo>
                    <a:pt x="0" y="203708"/>
                  </a:lnTo>
                  <a:lnTo>
                    <a:pt x="0" y="1833829"/>
                  </a:lnTo>
                  <a:lnTo>
                    <a:pt x="5379" y="1880549"/>
                  </a:lnTo>
                  <a:lnTo>
                    <a:pt x="20702" y="1923437"/>
                  </a:lnTo>
                  <a:lnTo>
                    <a:pt x="44746" y="1961270"/>
                  </a:lnTo>
                  <a:lnTo>
                    <a:pt x="76291" y="1992825"/>
                  </a:lnTo>
                  <a:lnTo>
                    <a:pt x="114114" y="2016878"/>
                  </a:lnTo>
                  <a:lnTo>
                    <a:pt x="156994" y="2032206"/>
                  </a:lnTo>
                  <a:lnTo>
                    <a:pt x="203708" y="2037588"/>
                  </a:lnTo>
                  <a:lnTo>
                    <a:pt x="6791452" y="2037588"/>
                  </a:lnTo>
                  <a:lnTo>
                    <a:pt x="6838165" y="2032206"/>
                  </a:lnTo>
                  <a:lnTo>
                    <a:pt x="6881045" y="2016878"/>
                  </a:lnTo>
                  <a:lnTo>
                    <a:pt x="6918868" y="1992825"/>
                  </a:lnTo>
                  <a:lnTo>
                    <a:pt x="6950413" y="1961270"/>
                  </a:lnTo>
                  <a:lnTo>
                    <a:pt x="6974457" y="1923437"/>
                  </a:lnTo>
                  <a:lnTo>
                    <a:pt x="6989780" y="1880549"/>
                  </a:lnTo>
                  <a:lnTo>
                    <a:pt x="6995159" y="1833829"/>
                  </a:lnTo>
                  <a:lnTo>
                    <a:pt x="6995159" y="203708"/>
                  </a:lnTo>
                  <a:lnTo>
                    <a:pt x="6989780" y="156994"/>
                  </a:lnTo>
                  <a:lnTo>
                    <a:pt x="6974457" y="114114"/>
                  </a:lnTo>
                  <a:lnTo>
                    <a:pt x="6950413" y="76291"/>
                  </a:lnTo>
                  <a:lnTo>
                    <a:pt x="6918868" y="44746"/>
                  </a:lnTo>
                  <a:lnTo>
                    <a:pt x="6881045" y="20702"/>
                  </a:lnTo>
                  <a:lnTo>
                    <a:pt x="6838165" y="5379"/>
                  </a:lnTo>
                  <a:lnTo>
                    <a:pt x="6791452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92402" y="4089653"/>
              <a:ext cx="6995159" cy="2037714"/>
            </a:xfrm>
            <a:custGeom>
              <a:avLst/>
              <a:gdLst/>
              <a:ahLst/>
              <a:cxnLst/>
              <a:rect l="l" t="t" r="r" b="b"/>
              <a:pathLst>
                <a:path w="6995159" h="2037714">
                  <a:moveTo>
                    <a:pt x="0" y="203708"/>
                  </a:moveTo>
                  <a:lnTo>
                    <a:pt x="5379" y="156994"/>
                  </a:lnTo>
                  <a:lnTo>
                    <a:pt x="20702" y="114114"/>
                  </a:lnTo>
                  <a:lnTo>
                    <a:pt x="44746" y="76291"/>
                  </a:lnTo>
                  <a:lnTo>
                    <a:pt x="76291" y="44746"/>
                  </a:lnTo>
                  <a:lnTo>
                    <a:pt x="114114" y="20702"/>
                  </a:lnTo>
                  <a:lnTo>
                    <a:pt x="156994" y="5379"/>
                  </a:lnTo>
                  <a:lnTo>
                    <a:pt x="203708" y="0"/>
                  </a:lnTo>
                  <a:lnTo>
                    <a:pt x="6791452" y="0"/>
                  </a:lnTo>
                  <a:lnTo>
                    <a:pt x="6838165" y="5379"/>
                  </a:lnTo>
                  <a:lnTo>
                    <a:pt x="6881045" y="20702"/>
                  </a:lnTo>
                  <a:lnTo>
                    <a:pt x="6918868" y="44746"/>
                  </a:lnTo>
                  <a:lnTo>
                    <a:pt x="6950413" y="76291"/>
                  </a:lnTo>
                  <a:lnTo>
                    <a:pt x="6974457" y="114114"/>
                  </a:lnTo>
                  <a:lnTo>
                    <a:pt x="6989780" y="156994"/>
                  </a:lnTo>
                  <a:lnTo>
                    <a:pt x="6995159" y="203708"/>
                  </a:lnTo>
                  <a:lnTo>
                    <a:pt x="6995159" y="1833829"/>
                  </a:lnTo>
                  <a:lnTo>
                    <a:pt x="6989780" y="1880549"/>
                  </a:lnTo>
                  <a:lnTo>
                    <a:pt x="6974457" y="1923437"/>
                  </a:lnTo>
                  <a:lnTo>
                    <a:pt x="6950413" y="1961270"/>
                  </a:lnTo>
                  <a:lnTo>
                    <a:pt x="6918868" y="1992825"/>
                  </a:lnTo>
                  <a:lnTo>
                    <a:pt x="6881045" y="2016878"/>
                  </a:lnTo>
                  <a:lnTo>
                    <a:pt x="6838165" y="2032206"/>
                  </a:lnTo>
                  <a:lnTo>
                    <a:pt x="6791452" y="2037588"/>
                  </a:lnTo>
                  <a:lnTo>
                    <a:pt x="203708" y="2037588"/>
                  </a:lnTo>
                  <a:lnTo>
                    <a:pt x="156994" y="2032206"/>
                  </a:lnTo>
                  <a:lnTo>
                    <a:pt x="114114" y="2016878"/>
                  </a:lnTo>
                  <a:lnTo>
                    <a:pt x="76291" y="1992825"/>
                  </a:lnTo>
                  <a:lnTo>
                    <a:pt x="44746" y="1961270"/>
                  </a:lnTo>
                  <a:lnTo>
                    <a:pt x="20702" y="1923437"/>
                  </a:lnTo>
                  <a:lnTo>
                    <a:pt x="5379" y="1880549"/>
                  </a:lnTo>
                  <a:lnTo>
                    <a:pt x="0" y="1833829"/>
                  </a:lnTo>
                  <a:lnTo>
                    <a:pt x="0" y="20370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830451" y="4542282"/>
            <a:ext cx="3823335" cy="10604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345"/>
              </a:spcBef>
            </a:pPr>
            <a:r>
              <a:rPr sz="2400" b="1" spc="-185" dirty="0">
                <a:solidFill>
                  <a:srgbClr val="FFFFFF"/>
                </a:solidFill>
                <a:latin typeface="Arial"/>
                <a:cs typeface="Arial"/>
              </a:rPr>
              <a:t>Hasil pengukuran </a:t>
            </a:r>
            <a:r>
              <a:rPr sz="2400" b="1" spc="-114" dirty="0">
                <a:solidFill>
                  <a:srgbClr val="FFFFFF"/>
                </a:solidFill>
                <a:latin typeface="Arial"/>
                <a:cs typeface="Arial"/>
              </a:rPr>
              <a:t>tidak </a:t>
            </a:r>
            <a:r>
              <a:rPr sz="2400" b="1" spc="-175" dirty="0">
                <a:solidFill>
                  <a:srgbClr val="FFFFFF"/>
                </a:solidFill>
                <a:latin typeface="Arial"/>
                <a:cs typeface="Arial"/>
              </a:rPr>
              <a:t>bicara  </a:t>
            </a:r>
            <a:r>
              <a:rPr sz="2400" b="1" spc="-190" dirty="0">
                <a:solidFill>
                  <a:srgbClr val="FFFFFF"/>
                </a:solidFill>
                <a:latin typeface="Arial"/>
                <a:cs typeface="Arial"/>
              </a:rPr>
              <a:t>banyak 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jika </a:t>
            </a:r>
            <a:r>
              <a:rPr sz="2400" b="1" spc="-114" dirty="0">
                <a:solidFill>
                  <a:srgbClr val="FFFFFF"/>
                </a:solidFill>
                <a:latin typeface="Arial"/>
                <a:cs typeface="Arial"/>
              </a:rPr>
              <a:t>tidak 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ditafsirkan  </a:t>
            </a:r>
            <a:r>
              <a:rPr sz="2400" b="1" spc="-175" dirty="0">
                <a:solidFill>
                  <a:srgbClr val="FFFFFF"/>
                </a:solidFill>
                <a:latin typeface="Arial"/>
                <a:cs typeface="Arial"/>
              </a:rPr>
              <a:t>berdasarkan </a:t>
            </a:r>
            <a:r>
              <a:rPr sz="2400" b="1" spc="-180" dirty="0">
                <a:solidFill>
                  <a:srgbClr val="FFFFFF"/>
                </a:solidFill>
                <a:latin typeface="Arial"/>
                <a:cs typeface="Arial"/>
              </a:rPr>
              <a:t>konstruk</a:t>
            </a:r>
            <a:r>
              <a:rPr sz="2400" b="1" spc="-125" dirty="0">
                <a:solidFill>
                  <a:srgbClr val="FFFFFF"/>
                </a:solidFill>
                <a:latin typeface="Arial"/>
                <a:cs typeface="Arial"/>
              </a:rPr>
              <a:t> teoretis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160008" y="3188207"/>
            <a:ext cx="1350645" cy="1350645"/>
            <a:chOff x="6160008" y="3188207"/>
            <a:chExt cx="1350645" cy="1350645"/>
          </a:xfrm>
        </p:grpSpPr>
        <p:sp>
          <p:nvSpPr>
            <p:cNvPr id="12" name="object 12"/>
            <p:cNvSpPr/>
            <p:nvPr/>
          </p:nvSpPr>
          <p:spPr>
            <a:xfrm>
              <a:off x="6172962" y="3201161"/>
              <a:ext cx="1324610" cy="1324610"/>
            </a:xfrm>
            <a:custGeom>
              <a:avLst/>
              <a:gdLst/>
              <a:ahLst/>
              <a:cxnLst/>
              <a:rect l="l" t="t" r="r" b="b"/>
              <a:pathLst>
                <a:path w="1324609" h="1324610">
                  <a:moveTo>
                    <a:pt x="1026413" y="0"/>
                  </a:moveTo>
                  <a:lnTo>
                    <a:pt x="297941" y="0"/>
                  </a:lnTo>
                  <a:lnTo>
                    <a:pt x="297941" y="728344"/>
                  </a:lnTo>
                  <a:lnTo>
                    <a:pt x="0" y="728344"/>
                  </a:lnTo>
                  <a:lnTo>
                    <a:pt x="662178" y="1324356"/>
                  </a:lnTo>
                  <a:lnTo>
                    <a:pt x="1324356" y="728344"/>
                  </a:lnTo>
                  <a:lnTo>
                    <a:pt x="1026413" y="728344"/>
                  </a:lnTo>
                  <a:lnTo>
                    <a:pt x="1026413" y="0"/>
                  </a:lnTo>
                  <a:close/>
                </a:path>
              </a:pathLst>
            </a:custGeom>
            <a:solidFill>
              <a:srgbClr val="FFFF0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72962" y="3201161"/>
              <a:ext cx="1324610" cy="1324610"/>
            </a:xfrm>
            <a:custGeom>
              <a:avLst/>
              <a:gdLst/>
              <a:ahLst/>
              <a:cxnLst/>
              <a:rect l="l" t="t" r="r" b="b"/>
              <a:pathLst>
                <a:path w="1324609" h="1324610">
                  <a:moveTo>
                    <a:pt x="0" y="728344"/>
                  </a:moveTo>
                  <a:lnTo>
                    <a:pt x="297941" y="728344"/>
                  </a:lnTo>
                  <a:lnTo>
                    <a:pt x="297941" y="0"/>
                  </a:lnTo>
                  <a:lnTo>
                    <a:pt x="1026413" y="0"/>
                  </a:lnTo>
                  <a:lnTo>
                    <a:pt x="1026413" y="728344"/>
                  </a:lnTo>
                  <a:lnTo>
                    <a:pt x="1324356" y="728344"/>
                  </a:lnTo>
                  <a:lnTo>
                    <a:pt x="662178" y="1324356"/>
                  </a:lnTo>
                  <a:lnTo>
                    <a:pt x="0" y="728344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5F497A"/>
          </a:solidFill>
        </p:spPr>
        <p:txBody>
          <a:bodyPr vert="horz" wrap="square" lIns="0" tIns="200660" rIns="0" bIns="0" rtlCol="0">
            <a:spAutoFit/>
          </a:bodyPr>
          <a:lstStyle/>
          <a:p>
            <a:pPr marL="561340">
              <a:lnSpc>
                <a:spcPct val="100000"/>
              </a:lnSpc>
              <a:spcBef>
                <a:spcPts val="1580"/>
              </a:spcBef>
            </a:pPr>
            <a:r>
              <a:rPr sz="4400" spc="-335" dirty="0"/>
              <a:t>Kelemahan </a:t>
            </a:r>
            <a:r>
              <a:rPr sz="4400" spc="-605" dirty="0"/>
              <a:t>Tes </a:t>
            </a:r>
            <a:r>
              <a:rPr sz="4400" spc="-390" dirty="0"/>
              <a:t>Psikologi</a:t>
            </a:r>
            <a:r>
              <a:rPr sz="4400" spc="-425" dirty="0"/>
              <a:t> </a:t>
            </a:r>
            <a:r>
              <a:rPr sz="4400" spc="-160" dirty="0"/>
              <a:t>(lanj.)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57200" y="1600200"/>
            <a:ext cx="8229600" cy="685800"/>
          </a:xfrm>
          <a:prstGeom prst="rect">
            <a:avLst/>
          </a:prstGeom>
          <a:solidFill>
            <a:srgbClr val="D12EC5"/>
          </a:solidFill>
        </p:spPr>
        <p:txBody>
          <a:bodyPr vert="horz" wrap="square" lIns="0" tIns="20320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160"/>
              </a:spcBef>
            </a:pPr>
            <a:r>
              <a:rPr sz="3200" b="1" spc="-265" dirty="0">
                <a:solidFill>
                  <a:srgbClr val="FFFFFF"/>
                </a:solidFill>
                <a:latin typeface="Arial"/>
                <a:cs typeface="Arial"/>
              </a:rPr>
              <a:t>Contoh </a:t>
            </a:r>
            <a:r>
              <a:rPr sz="3200" b="1" spc="-345" dirty="0">
                <a:solidFill>
                  <a:srgbClr val="FFFFFF"/>
                </a:solidFill>
                <a:latin typeface="Arial"/>
                <a:cs typeface="Arial"/>
              </a:rPr>
              <a:t>kasus </a:t>
            </a:r>
            <a:r>
              <a:rPr sz="3200" b="1" spc="-165" dirty="0">
                <a:solidFill>
                  <a:srgbClr val="FFFFFF"/>
                </a:solidFill>
                <a:latin typeface="Arial"/>
                <a:cs typeface="Arial"/>
              </a:rPr>
              <a:t>keterkaitan </a:t>
            </a:r>
            <a:r>
              <a:rPr sz="3200" b="1" spc="-235" dirty="0">
                <a:solidFill>
                  <a:srgbClr val="FFFFFF"/>
                </a:solidFill>
                <a:latin typeface="Arial"/>
                <a:cs typeface="Arial"/>
              </a:rPr>
              <a:t>konstruk</a:t>
            </a:r>
            <a:r>
              <a:rPr sz="32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0" dirty="0">
                <a:solidFill>
                  <a:srgbClr val="FFFFFF"/>
                </a:solidFill>
                <a:latin typeface="Arial"/>
                <a:cs typeface="Arial"/>
              </a:rPr>
              <a:t>(1)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743200" y="2895600"/>
            <a:ext cx="3657600" cy="2743200"/>
            <a:chOff x="2743200" y="2895600"/>
            <a:chExt cx="3657600" cy="2743200"/>
          </a:xfrm>
        </p:grpSpPr>
        <p:sp>
          <p:nvSpPr>
            <p:cNvPr id="5" name="object 5"/>
            <p:cNvSpPr/>
            <p:nvPr/>
          </p:nvSpPr>
          <p:spPr>
            <a:xfrm>
              <a:off x="2743200" y="2895600"/>
              <a:ext cx="3657600" cy="2743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07738" y="4148836"/>
              <a:ext cx="88900" cy="889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10177" y="4003547"/>
              <a:ext cx="177800" cy="177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24480" y="3846449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133350" y="0"/>
                  </a:moveTo>
                  <a:lnTo>
                    <a:pt x="91196" y="6797"/>
                  </a:lnTo>
                  <a:lnTo>
                    <a:pt x="54589" y="25725"/>
                  </a:lnTo>
                  <a:lnTo>
                    <a:pt x="25725" y="54589"/>
                  </a:lnTo>
                  <a:lnTo>
                    <a:pt x="6797" y="91196"/>
                  </a:lnTo>
                  <a:lnTo>
                    <a:pt x="0" y="133350"/>
                  </a:lnTo>
                  <a:lnTo>
                    <a:pt x="6797" y="175503"/>
                  </a:lnTo>
                  <a:lnTo>
                    <a:pt x="25725" y="212110"/>
                  </a:lnTo>
                  <a:lnTo>
                    <a:pt x="54589" y="240974"/>
                  </a:lnTo>
                  <a:lnTo>
                    <a:pt x="91196" y="259902"/>
                  </a:lnTo>
                  <a:lnTo>
                    <a:pt x="133350" y="266700"/>
                  </a:lnTo>
                  <a:lnTo>
                    <a:pt x="175503" y="259902"/>
                  </a:lnTo>
                  <a:lnTo>
                    <a:pt x="212110" y="240974"/>
                  </a:lnTo>
                  <a:lnTo>
                    <a:pt x="240974" y="212110"/>
                  </a:lnTo>
                  <a:lnTo>
                    <a:pt x="259902" y="175503"/>
                  </a:lnTo>
                  <a:lnTo>
                    <a:pt x="266700" y="133350"/>
                  </a:lnTo>
                  <a:lnTo>
                    <a:pt x="259902" y="91196"/>
                  </a:lnTo>
                  <a:lnTo>
                    <a:pt x="240974" y="54589"/>
                  </a:lnTo>
                  <a:lnTo>
                    <a:pt x="212110" y="25725"/>
                  </a:lnTo>
                  <a:lnTo>
                    <a:pt x="175503" y="6797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94783" y="4135882"/>
              <a:ext cx="114807" cy="1148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97224" y="3990594"/>
              <a:ext cx="203707" cy="2037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24480" y="3846449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700" y="133350"/>
                  </a:moveTo>
                  <a:lnTo>
                    <a:pt x="259902" y="175503"/>
                  </a:lnTo>
                  <a:lnTo>
                    <a:pt x="240974" y="212110"/>
                  </a:lnTo>
                  <a:lnTo>
                    <a:pt x="212110" y="240974"/>
                  </a:lnTo>
                  <a:lnTo>
                    <a:pt x="175503" y="259902"/>
                  </a:lnTo>
                  <a:lnTo>
                    <a:pt x="133350" y="266700"/>
                  </a:lnTo>
                  <a:lnTo>
                    <a:pt x="91196" y="259902"/>
                  </a:lnTo>
                  <a:lnTo>
                    <a:pt x="54589" y="240974"/>
                  </a:lnTo>
                  <a:lnTo>
                    <a:pt x="25725" y="212110"/>
                  </a:lnTo>
                  <a:lnTo>
                    <a:pt x="6797" y="175503"/>
                  </a:lnTo>
                  <a:lnTo>
                    <a:pt x="0" y="133350"/>
                  </a:lnTo>
                  <a:lnTo>
                    <a:pt x="6797" y="91196"/>
                  </a:lnTo>
                  <a:lnTo>
                    <a:pt x="25725" y="54589"/>
                  </a:lnTo>
                  <a:lnTo>
                    <a:pt x="54589" y="25725"/>
                  </a:lnTo>
                  <a:lnTo>
                    <a:pt x="91196" y="6797"/>
                  </a:lnTo>
                  <a:lnTo>
                    <a:pt x="133350" y="0"/>
                  </a:lnTo>
                  <a:lnTo>
                    <a:pt x="175503" y="6797"/>
                  </a:lnTo>
                  <a:lnTo>
                    <a:pt x="212110" y="25725"/>
                  </a:lnTo>
                  <a:lnTo>
                    <a:pt x="240974" y="54589"/>
                  </a:lnTo>
                  <a:lnTo>
                    <a:pt x="259902" y="91196"/>
                  </a:lnTo>
                  <a:lnTo>
                    <a:pt x="266700" y="13335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17211" y="4545583"/>
              <a:ext cx="88900" cy="889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87136" y="4683125"/>
              <a:ext cx="177800" cy="1778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43295" y="4842510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133350" y="0"/>
                  </a:moveTo>
                  <a:lnTo>
                    <a:pt x="91196" y="6797"/>
                  </a:lnTo>
                  <a:lnTo>
                    <a:pt x="54589" y="25725"/>
                  </a:lnTo>
                  <a:lnTo>
                    <a:pt x="25725" y="54589"/>
                  </a:lnTo>
                  <a:lnTo>
                    <a:pt x="6797" y="91196"/>
                  </a:lnTo>
                  <a:lnTo>
                    <a:pt x="0" y="133350"/>
                  </a:lnTo>
                  <a:lnTo>
                    <a:pt x="6797" y="175503"/>
                  </a:lnTo>
                  <a:lnTo>
                    <a:pt x="25725" y="212110"/>
                  </a:lnTo>
                  <a:lnTo>
                    <a:pt x="54589" y="240974"/>
                  </a:lnTo>
                  <a:lnTo>
                    <a:pt x="91196" y="259902"/>
                  </a:lnTo>
                  <a:lnTo>
                    <a:pt x="133350" y="266700"/>
                  </a:lnTo>
                  <a:lnTo>
                    <a:pt x="175503" y="259902"/>
                  </a:lnTo>
                  <a:lnTo>
                    <a:pt x="212110" y="240974"/>
                  </a:lnTo>
                  <a:lnTo>
                    <a:pt x="240974" y="212110"/>
                  </a:lnTo>
                  <a:lnTo>
                    <a:pt x="259902" y="175503"/>
                  </a:lnTo>
                  <a:lnTo>
                    <a:pt x="266700" y="133350"/>
                  </a:lnTo>
                  <a:lnTo>
                    <a:pt x="259902" y="91196"/>
                  </a:lnTo>
                  <a:lnTo>
                    <a:pt x="240974" y="54589"/>
                  </a:lnTo>
                  <a:lnTo>
                    <a:pt x="212110" y="25725"/>
                  </a:lnTo>
                  <a:lnTo>
                    <a:pt x="175503" y="6797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rgbClr val="006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04257" y="4532629"/>
              <a:ext cx="114807" cy="1148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74182" y="4670170"/>
              <a:ext cx="203707" cy="20370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43295" y="4842510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700" y="133350"/>
                  </a:moveTo>
                  <a:lnTo>
                    <a:pt x="259902" y="175503"/>
                  </a:lnTo>
                  <a:lnTo>
                    <a:pt x="240974" y="212110"/>
                  </a:lnTo>
                  <a:lnTo>
                    <a:pt x="212110" y="240974"/>
                  </a:lnTo>
                  <a:lnTo>
                    <a:pt x="175503" y="259902"/>
                  </a:lnTo>
                  <a:lnTo>
                    <a:pt x="133350" y="266700"/>
                  </a:lnTo>
                  <a:lnTo>
                    <a:pt x="91196" y="259902"/>
                  </a:lnTo>
                  <a:lnTo>
                    <a:pt x="54589" y="240974"/>
                  </a:lnTo>
                  <a:lnTo>
                    <a:pt x="25725" y="212110"/>
                  </a:lnTo>
                  <a:lnTo>
                    <a:pt x="6797" y="175503"/>
                  </a:lnTo>
                  <a:lnTo>
                    <a:pt x="0" y="133350"/>
                  </a:lnTo>
                  <a:lnTo>
                    <a:pt x="6797" y="91196"/>
                  </a:lnTo>
                  <a:lnTo>
                    <a:pt x="25725" y="54589"/>
                  </a:lnTo>
                  <a:lnTo>
                    <a:pt x="54589" y="25725"/>
                  </a:lnTo>
                  <a:lnTo>
                    <a:pt x="91196" y="6797"/>
                  </a:lnTo>
                  <a:lnTo>
                    <a:pt x="133350" y="0"/>
                  </a:lnTo>
                  <a:lnTo>
                    <a:pt x="175503" y="6797"/>
                  </a:lnTo>
                  <a:lnTo>
                    <a:pt x="212110" y="25725"/>
                  </a:lnTo>
                  <a:lnTo>
                    <a:pt x="240974" y="54589"/>
                  </a:lnTo>
                  <a:lnTo>
                    <a:pt x="259902" y="91196"/>
                  </a:lnTo>
                  <a:lnTo>
                    <a:pt x="266700" y="13335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96494" y="2889062"/>
            <a:ext cx="1628139" cy="1779270"/>
            <a:chOff x="596494" y="2889062"/>
            <a:chExt cx="1628139" cy="1779270"/>
          </a:xfrm>
        </p:grpSpPr>
        <p:sp>
          <p:nvSpPr>
            <p:cNvPr id="19" name="object 19"/>
            <p:cNvSpPr/>
            <p:nvPr/>
          </p:nvSpPr>
          <p:spPr>
            <a:xfrm>
              <a:off x="609448" y="2902016"/>
              <a:ext cx="1602105" cy="1753870"/>
            </a:xfrm>
            <a:custGeom>
              <a:avLst/>
              <a:gdLst/>
              <a:ahLst/>
              <a:cxnLst/>
              <a:rect l="l" t="t" r="r" b="b"/>
              <a:pathLst>
                <a:path w="1602105" h="1753870">
                  <a:moveTo>
                    <a:pt x="978615" y="0"/>
                  </a:moveTo>
                  <a:lnTo>
                    <a:pt x="909677" y="22232"/>
                  </a:lnTo>
                  <a:lnTo>
                    <a:pt x="879207" y="49595"/>
                  </a:lnTo>
                  <a:lnTo>
                    <a:pt x="853136" y="86915"/>
                  </a:lnTo>
                  <a:lnTo>
                    <a:pt x="832763" y="133536"/>
                  </a:lnTo>
                  <a:lnTo>
                    <a:pt x="822222" y="119162"/>
                  </a:lnTo>
                  <a:lnTo>
                    <a:pt x="786789" y="83371"/>
                  </a:lnTo>
                  <a:lnTo>
                    <a:pt x="749772" y="60768"/>
                  </a:lnTo>
                  <a:lnTo>
                    <a:pt x="711638" y="49970"/>
                  </a:lnTo>
                  <a:lnTo>
                    <a:pt x="673465" y="50483"/>
                  </a:lnTo>
                  <a:lnTo>
                    <a:pt x="636329" y="61813"/>
                  </a:lnTo>
                  <a:lnTo>
                    <a:pt x="601305" y="83466"/>
                  </a:lnTo>
                  <a:lnTo>
                    <a:pt x="569472" y="114947"/>
                  </a:lnTo>
                  <a:lnTo>
                    <a:pt x="541906" y="155762"/>
                  </a:lnTo>
                  <a:lnTo>
                    <a:pt x="519682" y="205418"/>
                  </a:lnTo>
                  <a:lnTo>
                    <a:pt x="482081" y="178580"/>
                  </a:lnTo>
                  <a:lnTo>
                    <a:pt x="442288" y="161492"/>
                  </a:lnTo>
                  <a:lnTo>
                    <a:pt x="401153" y="154430"/>
                  </a:lnTo>
                  <a:lnTo>
                    <a:pt x="359523" y="157666"/>
                  </a:lnTo>
                  <a:lnTo>
                    <a:pt x="289363" y="187796"/>
                  </a:lnTo>
                  <a:lnTo>
                    <a:pt x="258163" y="213156"/>
                  </a:lnTo>
                  <a:lnTo>
                    <a:pt x="229990" y="244512"/>
                  </a:lnTo>
                  <a:lnTo>
                    <a:pt x="205176" y="281214"/>
                  </a:lnTo>
                  <a:lnTo>
                    <a:pt x="184052" y="322612"/>
                  </a:lnTo>
                  <a:lnTo>
                    <a:pt x="166949" y="368056"/>
                  </a:lnTo>
                  <a:lnTo>
                    <a:pt x="154199" y="416894"/>
                  </a:lnTo>
                  <a:lnTo>
                    <a:pt x="146133" y="468477"/>
                  </a:lnTo>
                  <a:lnTo>
                    <a:pt x="143081" y="522154"/>
                  </a:lnTo>
                  <a:lnTo>
                    <a:pt x="145375" y="577274"/>
                  </a:lnTo>
                  <a:lnTo>
                    <a:pt x="144029" y="582735"/>
                  </a:lnTo>
                  <a:lnTo>
                    <a:pt x="107030" y="595189"/>
                  </a:lnTo>
                  <a:lnTo>
                    <a:pt x="73430" y="619883"/>
                  </a:lnTo>
                  <a:lnTo>
                    <a:pt x="44534" y="655530"/>
                  </a:lnTo>
                  <a:lnTo>
                    <a:pt x="21652" y="700845"/>
                  </a:lnTo>
                  <a:lnTo>
                    <a:pt x="6671" y="751780"/>
                  </a:lnTo>
                  <a:lnTo>
                    <a:pt x="0" y="804746"/>
                  </a:lnTo>
                  <a:lnTo>
                    <a:pt x="1293" y="857766"/>
                  </a:lnTo>
                  <a:lnTo>
                    <a:pt x="10205" y="908860"/>
                  </a:lnTo>
                  <a:lnTo>
                    <a:pt x="26389" y="956049"/>
                  </a:lnTo>
                  <a:lnTo>
                    <a:pt x="49502" y="997352"/>
                  </a:lnTo>
                  <a:lnTo>
                    <a:pt x="79195" y="1030791"/>
                  </a:lnTo>
                  <a:lnTo>
                    <a:pt x="58072" y="1072743"/>
                  </a:lnTo>
                  <a:lnTo>
                    <a:pt x="43691" y="1119898"/>
                  </a:lnTo>
                  <a:lnTo>
                    <a:pt x="36442" y="1170505"/>
                  </a:lnTo>
                  <a:lnTo>
                    <a:pt x="36714" y="1222815"/>
                  </a:lnTo>
                  <a:lnTo>
                    <a:pt x="45264" y="1276754"/>
                  </a:lnTo>
                  <a:lnTo>
                    <a:pt x="61293" y="1324843"/>
                  </a:lnTo>
                  <a:lnTo>
                    <a:pt x="83723" y="1365820"/>
                  </a:lnTo>
                  <a:lnTo>
                    <a:pt x="111479" y="1398425"/>
                  </a:lnTo>
                  <a:lnTo>
                    <a:pt x="143484" y="1421395"/>
                  </a:lnTo>
                  <a:lnTo>
                    <a:pt x="178662" y="1433467"/>
                  </a:lnTo>
                  <a:lnTo>
                    <a:pt x="215936" y="1433381"/>
                  </a:lnTo>
                  <a:lnTo>
                    <a:pt x="218959" y="1441001"/>
                  </a:lnTo>
                  <a:lnTo>
                    <a:pt x="241188" y="1488756"/>
                  </a:lnTo>
                  <a:lnTo>
                    <a:pt x="266880" y="1530623"/>
                  </a:lnTo>
                  <a:lnTo>
                    <a:pt x="295567" y="1566428"/>
                  </a:lnTo>
                  <a:lnTo>
                    <a:pt x="326782" y="1595998"/>
                  </a:lnTo>
                  <a:lnTo>
                    <a:pt x="360056" y="1619160"/>
                  </a:lnTo>
                  <a:lnTo>
                    <a:pt x="394922" y="1635740"/>
                  </a:lnTo>
                  <a:lnTo>
                    <a:pt x="467562" y="1648463"/>
                  </a:lnTo>
                  <a:lnTo>
                    <a:pt x="504400" y="1644259"/>
                  </a:lnTo>
                  <a:lnTo>
                    <a:pt x="540960" y="1632780"/>
                  </a:lnTo>
                  <a:lnTo>
                    <a:pt x="576775" y="1613854"/>
                  </a:lnTo>
                  <a:lnTo>
                    <a:pt x="611376" y="1587305"/>
                  </a:lnTo>
                  <a:lnTo>
                    <a:pt x="638318" y="1637548"/>
                  </a:lnTo>
                  <a:lnTo>
                    <a:pt x="670379" y="1679873"/>
                  </a:lnTo>
                  <a:lnTo>
                    <a:pt x="706790" y="1713411"/>
                  </a:lnTo>
                  <a:lnTo>
                    <a:pt x="746784" y="1737292"/>
                  </a:lnTo>
                  <a:lnTo>
                    <a:pt x="786563" y="1750180"/>
                  </a:lnTo>
                  <a:lnTo>
                    <a:pt x="826150" y="1753292"/>
                  </a:lnTo>
                  <a:lnTo>
                    <a:pt x="864899" y="1747144"/>
                  </a:lnTo>
                  <a:lnTo>
                    <a:pt x="902169" y="1732247"/>
                  </a:lnTo>
                  <a:lnTo>
                    <a:pt x="937315" y="1709114"/>
                  </a:lnTo>
                  <a:lnTo>
                    <a:pt x="969696" y="1678259"/>
                  </a:lnTo>
                  <a:lnTo>
                    <a:pt x="998668" y="1640193"/>
                  </a:lnTo>
                  <a:lnTo>
                    <a:pt x="1023587" y="1595430"/>
                  </a:lnTo>
                  <a:lnTo>
                    <a:pt x="1043811" y="1544483"/>
                  </a:lnTo>
                  <a:lnTo>
                    <a:pt x="1058696" y="1487864"/>
                  </a:lnTo>
                  <a:lnTo>
                    <a:pt x="1084749" y="1508480"/>
                  </a:lnTo>
                  <a:lnTo>
                    <a:pt x="1112337" y="1523536"/>
                  </a:lnTo>
                  <a:lnTo>
                    <a:pt x="1141045" y="1532852"/>
                  </a:lnTo>
                  <a:lnTo>
                    <a:pt x="1170456" y="1536251"/>
                  </a:lnTo>
                  <a:lnTo>
                    <a:pt x="1209005" y="1531565"/>
                  </a:lnTo>
                  <a:lnTo>
                    <a:pt x="1245337" y="1517170"/>
                  </a:lnTo>
                  <a:lnTo>
                    <a:pt x="1278843" y="1493960"/>
                  </a:lnTo>
                  <a:lnTo>
                    <a:pt x="1308916" y="1462830"/>
                  </a:lnTo>
                  <a:lnTo>
                    <a:pt x="1334947" y="1424672"/>
                  </a:lnTo>
                  <a:lnTo>
                    <a:pt x="1356327" y="1380380"/>
                  </a:lnTo>
                  <a:lnTo>
                    <a:pt x="1372449" y="1330849"/>
                  </a:lnTo>
                  <a:lnTo>
                    <a:pt x="1382704" y="1276971"/>
                  </a:lnTo>
                  <a:lnTo>
                    <a:pt x="1386483" y="1219640"/>
                  </a:lnTo>
                  <a:lnTo>
                    <a:pt x="1417999" y="1209846"/>
                  </a:lnTo>
                  <a:lnTo>
                    <a:pt x="1477030" y="1172777"/>
                  </a:lnTo>
                  <a:lnTo>
                    <a:pt x="1529428" y="1112379"/>
                  </a:lnTo>
                  <a:lnTo>
                    <a:pt x="1551255" y="1074858"/>
                  </a:lnTo>
                  <a:lnTo>
                    <a:pt x="1569256" y="1034042"/>
                  </a:lnTo>
                  <a:lnTo>
                    <a:pt x="1583375" y="990556"/>
                  </a:lnTo>
                  <a:lnTo>
                    <a:pt x="1593558" y="945026"/>
                  </a:lnTo>
                  <a:lnTo>
                    <a:pt x="1599747" y="898076"/>
                  </a:lnTo>
                  <a:lnTo>
                    <a:pt x="1601889" y="850333"/>
                  </a:lnTo>
                  <a:lnTo>
                    <a:pt x="1599927" y="802422"/>
                  </a:lnTo>
                  <a:lnTo>
                    <a:pt x="1593806" y="754967"/>
                  </a:lnTo>
                  <a:lnTo>
                    <a:pt x="1583470" y="708595"/>
                  </a:lnTo>
                  <a:lnTo>
                    <a:pt x="1568864" y="663930"/>
                  </a:lnTo>
                  <a:lnTo>
                    <a:pt x="1549932" y="621597"/>
                  </a:lnTo>
                  <a:lnTo>
                    <a:pt x="1554869" y="602357"/>
                  </a:lnTo>
                  <a:lnTo>
                    <a:pt x="1558949" y="582735"/>
                  </a:lnTo>
                  <a:lnTo>
                    <a:pt x="1565218" y="530314"/>
                  </a:lnTo>
                  <a:lnTo>
                    <a:pt x="1565153" y="478549"/>
                  </a:lnTo>
                  <a:lnTo>
                    <a:pt x="1559146" y="428463"/>
                  </a:lnTo>
                  <a:lnTo>
                    <a:pt x="1547589" y="381081"/>
                  </a:lnTo>
                  <a:lnTo>
                    <a:pt x="1530873" y="337425"/>
                  </a:lnTo>
                  <a:lnTo>
                    <a:pt x="1509390" y="298519"/>
                  </a:lnTo>
                  <a:lnTo>
                    <a:pt x="1483534" y="265386"/>
                  </a:lnTo>
                  <a:lnTo>
                    <a:pt x="1453694" y="239049"/>
                  </a:lnTo>
                  <a:lnTo>
                    <a:pt x="1420265" y="220531"/>
                  </a:lnTo>
                  <a:lnTo>
                    <a:pt x="1412155" y="175937"/>
                  </a:lnTo>
                  <a:lnTo>
                    <a:pt x="1399103" y="134378"/>
                  </a:lnTo>
                  <a:lnTo>
                    <a:pt x="1381456" y="96748"/>
                  </a:lnTo>
                  <a:lnTo>
                    <a:pt x="1359559" y="63940"/>
                  </a:lnTo>
                  <a:lnTo>
                    <a:pt x="1325009" y="29634"/>
                  </a:lnTo>
                  <a:lnTo>
                    <a:pt x="1287363" y="8557"/>
                  </a:lnTo>
                  <a:lnTo>
                    <a:pt x="1248141" y="519"/>
                  </a:lnTo>
                  <a:lnTo>
                    <a:pt x="1208866" y="5328"/>
                  </a:lnTo>
                  <a:lnTo>
                    <a:pt x="1171060" y="22793"/>
                  </a:lnTo>
                  <a:lnTo>
                    <a:pt x="1136244" y="52724"/>
                  </a:lnTo>
                  <a:lnTo>
                    <a:pt x="1105940" y="94928"/>
                  </a:lnTo>
                  <a:lnTo>
                    <a:pt x="1093914" y="74055"/>
                  </a:lnTo>
                  <a:lnTo>
                    <a:pt x="1080413" y="55384"/>
                  </a:lnTo>
                  <a:lnTo>
                    <a:pt x="1065577" y="39118"/>
                  </a:lnTo>
                  <a:lnTo>
                    <a:pt x="1049552" y="25459"/>
                  </a:lnTo>
                  <a:lnTo>
                    <a:pt x="1014483" y="6440"/>
                  </a:lnTo>
                  <a:lnTo>
                    <a:pt x="97861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09448" y="2902016"/>
              <a:ext cx="1602105" cy="1753870"/>
            </a:xfrm>
            <a:custGeom>
              <a:avLst/>
              <a:gdLst/>
              <a:ahLst/>
              <a:cxnLst/>
              <a:rect l="l" t="t" r="r" b="b"/>
              <a:pathLst>
                <a:path w="1602105" h="1753870">
                  <a:moveTo>
                    <a:pt x="145375" y="577274"/>
                  </a:moveTo>
                  <a:lnTo>
                    <a:pt x="143081" y="522154"/>
                  </a:lnTo>
                  <a:lnTo>
                    <a:pt x="146133" y="468477"/>
                  </a:lnTo>
                  <a:lnTo>
                    <a:pt x="154199" y="416894"/>
                  </a:lnTo>
                  <a:lnTo>
                    <a:pt x="166949" y="368056"/>
                  </a:lnTo>
                  <a:lnTo>
                    <a:pt x="184052" y="322612"/>
                  </a:lnTo>
                  <a:lnTo>
                    <a:pt x="205176" y="281214"/>
                  </a:lnTo>
                  <a:lnTo>
                    <a:pt x="229990" y="244512"/>
                  </a:lnTo>
                  <a:lnTo>
                    <a:pt x="258163" y="213156"/>
                  </a:lnTo>
                  <a:lnTo>
                    <a:pt x="289363" y="187796"/>
                  </a:lnTo>
                  <a:lnTo>
                    <a:pt x="323260" y="169083"/>
                  </a:lnTo>
                  <a:lnTo>
                    <a:pt x="401153" y="154430"/>
                  </a:lnTo>
                  <a:lnTo>
                    <a:pt x="442288" y="161492"/>
                  </a:lnTo>
                  <a:lnTo>
                    <a:pt x="482081" y="178580"/>
                  </a:lnTo>
                  <a:lnTo>
                    <a:pt x="519682" y="205418"/>
                  </a:lnTo>
                  <a:lnTo>
                    <a:pt x="541906" y="155762"/>
                  </a:lnTo>
                  <a:lnTo>
                    <a:pt x="569472" y="114947"/>
                  </a:lnTo>
                  <a:lnTo>
                    <a:pt x="601305" y="83466"/>
                  </a:lnTo>
                  <a:lnTo>
                    <a:pt x="636329" y="61813"/>
                  </a:lnTo>
                  <a:lnTo>
                    <a:pt x="673465" y="50483"/>
                  </a:lnTo>
                  <a:lnTo>
                    <a:pt x="711638" y="49970"/>
                  </a:lnTo>
                  <a:lnTo>
                    <a:pt x="749772" y="60768"/>
                  </a:lnTo>
                  <a:lnTo>
                    <a:pt x="786789" y="83371"/>
                  </a:lnTo>
                  <a:lnTo>
                    <a:pt x="822222" y="119162"/>
                  </a:lnTo>
                  <a:lnTo>
                    <a:pt x="832763" y="133536"/>
                  </a:lnTo>
                  <a:lnTo>
                    <a:pt x="853136" y="86915"/>
                  </a:lnTo>
                  <a:lnTo>
                    <a:pt x="879207" y="49595"/>
                  </a:lnTo>
                  <a:lnTo>
                    <a:pt x="909677" y="22232"/>
                  </a:lnTo>
                  <a:lnTo>
                    <a:pt x="943246" y="5482"/>
                  </a:lnTo>
                  <a:lnTo>
                    <a:pt x="978615" y="0"/>
                  </a:lnTo>
                  <a:lnTo>
                    <a:pt x="1014483" y="6440"/>
                  </a:lnTo>
                  <a:lnTo>
                    <a:pt x="1049552" y="25459"/>
                  </a:lnTo>
                  <a:lnTo>
                    <a:pt x="1080413" y="55384"/>
                  </a:lnTo>
                  <a:lnTo>
                    <a:pt x="1105940" y="94928"/>
                  </a:lnTo>
                  <a:lnTo>
                    <a:pt x="1136244" y="52724"/>
                  </a:lnTo>
                  <a:lnTo>
                    <a:pt x="1171060" y="22793"/>
                  </a:lnTo>
                  <a:lnTo>
                    <a:pt x="1208866" y="5328"/>
                  </a:lnTo>
                  <a:lnTo>
                    <a:pt x="1248141" y="519"/>
                  </a:lnTo>
                  <a:lnTo>
                    <a:pt x="1287363" y="8557"/>
                  </a:lnTo>
                  <a:lnTo>
                    <a:pt x="1325009" y="29634"/>
                  </a:lnTo>
                  <a:lnTo>
                    <a:pt x="1359559" y="63940"/>
                  </a:lnTo>
                  <a:lnTo>
                    <a:pt x="1381456" y="96748"/>
                  </a:lnTo>
                  <a:lnTo>
                    <a:pt x="1399103" y="134378"/>
                  </a:lnTo>
                  <a:lnTo>
                    <a:pt x="1412155" y="175937"/>
                  </a:lnTo>
                  <a:lnTo>
                    <a:pt x="1420265" y="220531"/>
                  </a:lnTo>
                  <a:lnTo>
                    <a:pt x="1453694" y="239049"/>
                  </a:lnTo>
                  <a:lnTo>
                    <a:pt x="1483534" y="265386"/>
                  </a:lnTo>
                  <a:lnTo>
                    <a:pt x="1509390" y="298519"/>
                  </a:lnTo>
                  <a:lnTo>
                    <a:pt x="1530873" y="337425"/>
                  </a:lnTo>
                  <a:lnTo>
                    <a:pt x="1547589" y="381081"/>
                  </a:lnTo>
                  <a:lnTo>
                    <a:pt x="1559146" y="428463"/>
                  </a:lnTo>
                  <a:lnTo>
                    <a:pt x="1565153" y="478549"/>
                  </a:lnTo>
                  <a:lnTo>
                    <a:pt x="1565218" y="530314"/>
                  </a:lnTo>
                  <a:lnTo>
                    <a:pt x="1558949" y="582735"/>
                  </a:lnTo>
                  <a:lnTo>
                    <a:pt x="1557022" y="592594"/>
                  </a:lnTo>
                  <a:lnTo>
                    <a:pt x="1554869" y="602357"/>
                  </a:lnTo>
                  <a:lnTo>
                    <a:pt x="1552501" y="612025"/>
                  </a:lnTo>
                  <a:lnTo>
                    <a:pt x="1549932" y="621597"/>
                  </a:lnTo>
                  <a:lnTo>
                    <a:pt x="1568864" y="663930"/>
                  </a:lnTo>
                  <a:lnTo>
                    <a:pt x="1583470" y="708595"/>
                  </a:lnTo>
                  <a:lnTo>
                    <a:pt x="1593806" y="754967"/>
                  </a:lnTo>
                  <a:lnTo>
                    <a:pt x="1599927" y="802422"/>
                  </a:lnTo>
                  <a:lnTo>
                    <a:pt x="1601889" y="850333"/>
                  </a:lnTo>
                  <a:lnTo>
                    <a:pt x="1599747" y="898076"/>
                  </a:lnTo>
                  <a:lnTo>
                    <a:pt x="1593558" y="945026"/>
                  </a:lnTo>
                  <a:lnTo>
                    <a:pt x="1583375" y="990556"/>
                  </a:lnTo>
                  <a:lnTo>
                    <a:pt x="1569256" y="1034042"/>
                  </a:lnTo>
                  <a:lnTo>
                    <a:pt x="1551255" y="1074858"/>
                  </a:lnTo>
                  <a:lnTo>
                    <a:pt x="1529428" y="1112379"/>
                  </a:lnTo>
                  <a:lnTo>
                    <a:pt x="1503831" y="1145980"/>
                  </a:lnTo>
                  <a:lnTo>
                    <a:pt x="1448300" y="1194145"/>
                  </a:lnTo>
                  <a:lnTo>
                    <a:pt x="1386483" y="1219640"/>
                  </a:lnTo>
                  <a:lnTo>
                    <a:pt x="1382704" y="1276971"/>
                  </a:lnTo>
                  <a:lnTo>
                    <a:pt x="1372449" y="1330849"/>
                  </a:lnTo>
                  <a:lnTo>
                    <a:pt x="1356327" y="1380380"/>
                  </a:lnTo>
                  <a:lnTo>
                    <a:pt x="1334947" y="1424672"/>
                  </a:lnTo>
                  <a:lnTo>
                    <a:pt x="1308916" y="1462830"/>
                  </a:lnTo>
                  <a:lnTo>
                    <a:pt x="1278843" y="1493960"/>
                  </a:lnTo>
                  <a:lnTo>
                    <a:pt x="1245337" y="1517170"/>
                  </a:lnTo>
                  <a:lnTo>
                    <a:pt x="1209005" y="1531565"/>
                  </a:lnTo>
                  <a:lnTo>
                    <a:pt x="1170456" y="1536251"/>
                  </a:lnTo>
                  <a:lnTo>
                    <a:pt x="1141045" y="1532852"/>
                  </a:lnTo>
                  <a:lnTo>
                    <a:pt x="1112337" y="1523536"/>
                  </a:lnTo>
                  <a:lnTo>
                    <a:pt x="1084749" y="1508480"/>
                  </a:lnTo>
                  <a:lnTo>
                    <a:pt x="1058696" y="1487864"/>
                  </a:lnTo>
                  <a:lnTo>
                    <a:pt x="1043811" y="1544483"/>
                  </a:lnTo>
                  <a:lnTo>
                    <a:pt x="1023587" y="1595430"/>
                  </a:lnTo>
                  <a:lnTo>
                    <a:pt x="998668" y="1640193"/>
                  </a:lnTo>
                  <a:lnTo>
                    <a:pt x="969696" y="1678259"/>
                  </a:lnTo>
                  <a:lnTo>
                    <a:pt x="937315" y="1709114"/>
                  </a:lnTo>
                  <a:lnTo>
                    <a:pt x="902169" y="1732247"/>
                  </a:lnTo>
                  <a:lnTo>
                    <a:pt x="864899" y="1747144"/>
                  </a:lnTo>
                  <a:lnTo>
                    <a:pt x="826150" y="1753292"/>
                  </a:lnTo>
                  <a:lnTo>
                    <a:pt x="786563" y="1750180"/>
                  </a:lnTo>
                  <a:lnTo>
                    <a:pt x="746784" y="1737292"/>
                  </a:lnTo>
                  <a:lnTo>
                    <a:pt x="706790" y="1713411"/>
                  </a:lnTo>
                  <a:lnTo>
                    <a:pt x="670379" y="1679873"/>
                  </a:lnTo>
                  <a:lnTo>
                    <a:pt x="638318" y="1637548"/>
                  </a:lnTo>
                  <a:lnTo>
                    <a:pt x="611376" y="1587305"/>
                  </a:lnTo>
                  <a:lnTo>
                    <a:pt x="576775" y="1613854"/>
                  </a:lnTo>
                  <a:lnTo>
                    <a:pt x="540960" y="1632780"/>
                  </a:lnTo>
                  <a:lnTo>
                    <a:pt x="504400" y="1644259"/>
                  </a:lnTo>
                  <a:lnTo>
                    <a:pt x="467562" y="1648463"/>
                  </a:lnTo>
                  <a:lnTo>
                    <a:pt x="430914" y="1645566"/>
                  </a:lnTo>
                  <a:lnTo>
                    <a:pt x="360056" y="1619160"/>
                  </a:lnTo>
                  <a:lnTo>
                    <a:pt x="326782" y="1595998"/>
                  </a:lnTo>
                  <a:lnTo>
                    <a:pt x="295567" y="1566428"/>
                  </a:lnTo>
                  <a:lnTo>
                    <a:pt x="266880" y="1530623"/>
                  </a:lnTo>
                  <a:lnTo>
                    <a:pt x="241188" y="1488756"/>
                  </a:lnTo>
                  <a:lnTo>
                    <a:pt x="218959" y="1441001"/>
                  </a:lnTo>
                  <a:lnTo>
                    <a:pt x="215936" y="1433381"/>
                  </a:lnTo>
                  <a:lnTo>
                    <a:pt x="178662" y="1433467"/>
                  </a:lnTo>
                  <a:lnTo>
                    <a:pt x="111479" y="1398425"/>
                  </a:lnTo>
                  <a:lnTo>
                    <a:pt x="83723" y="1365820"/>
                  </a:lnTo>
                  <a:lnTo>
                    <a:pt x="61293" y="1324843"/>
                  </a:lnTo>
                  <a:lnTo>
                    <a:pt x="45264" y="1276754"/>
                  </a:lnTo>
                  <a:lnTo>
                    <a:pt x="36714" y="1222815"/>
                  </a:lnTo>
                  <a:lnTo>
                    <a:pt x="36442" y="1170505"/>
                  </a:lnTo>
                  <a:lnTo>
                    <a:pt x="43691" y="1119898"/>
                  </a:lnTo>
                  <a:lnTo>
                    <a:pt x="58072" y="1072743"/>
                  </a:lnTo>
                  <a:lnTo>
                    <a:pt x="79195" y="1030791"/>
                  </a:lnTo>
                  <a:lnTo>
                    <a:pt x="49502" y="997352"/>
                  </a:lnTo>
                  <a:lnTo>
                    <a:pt x="26389" y="956049"/>
                  </a:lnTo>
                  <a:lnTo>
                    <a:pt x="10205" y="908860"/>
                  </a:lnTo>
                  <a:lnTo>
                    <a:pt x="1293" y="857766"/>
                  </a:lnTo>
                  <a:lnTo>
                    <a:pt x="0" y="804746"/>
                  </a:lnTo>
                  <a:lnTo>
                    <a:pt x="6671" y="751780"/>
                  </a:lnTo>
                  <a:lnTo>
                    <a:pt x="21652" y="700845"/>
                  </a:lnTo>
                  <a:lnTo>
                    <a:pt x="44534" y="655530"/>
                  </a:lnTo>
                  <a:lnTo>
                    <a:pt x="73430" y="619883"/>
                  </a:lnTo>
                  <a:lnTo>
                    <a:pt x="107030" y="595189"/>
                  </a:lnTo>
                  <a:lnTo>
                    <a:pt x="144029" y="582735"/>
                  </a:lnTo>
                  <a:lnTo>
                    <a:pt x="145375" y="577274"/>
                  </a:lnTo>
                  <a:close/>
                </a:path>
                <a:path w="1602105" h="1753870">
                  <a:moveTo>
                    <a:pt x="174750" y="1056318"/>
                  </a:moveTo>
                  <a:lnTo>
                    <a:pt x="150256" y="1056366"/>
                  </a:lnTo>
                  <a:lnTo>
                    <a:pt x="126179" y="1050889"/>
                  </a:lnTo>
                  <a:lnTo>
                    <a:pt x="102931" y="1040031"/>
                  </a:lnTo>
                  <a:lnTo>
                    <a:pt x="80923" y="1023933"/>
                  </a:lnTo>
                </a:path>
                <a:path w="1602105" h="1753870">
                  <a:moveTo>
                    <a:pt x="257542" y="1410140"/>
                  </a:moveTo>
                  <a:lnTo>
                    <a:pt x="247551" y="1415544"/>
                  </a:lnTo>
                  <a:lnTo>
                    <a:pt x="237355" y="1419935"/>
                  </a:lnTo>
                  <a:lnTo>
                    <a:pt x="226988" y="1423303"/>
                  </a:lnTo>
                  <a:lnTo>
                    <a:pt x="216482" y="1425634"/>
                  </a:lnTo>
                </a:path>
                <a:path w="1602105" h="1753870">
                  <a:moveTo>
                    <a:pt x="611287" y="1580193"/>
                  </a:moveTo>
                  <a:lnTo>
                    <a:pt x="604162" y="1563320"/>
                  </a:lnTo>
                  <a:lnTo>
                    <a:pt x="597656" y="1545888"/>
                  </a:lnTo>
                  <a:lnTo>
                    <a:pt x="591780" y="1527955"/>
                  </a:lnTo>
                  <a:lnTo>
                    <a:pt x="586548" y="1509581"/>
                  </a:lnTo>
                </a:path>
                <a:path w="1602105" h="1753870">
                  <a:moveTo>
                    <a:pt x="1068729" y="1404171"/>
                  </a:moveTo>
                  <a:lnTo>
                    <a:pt x="1067252" y="1423813"/>
                  </a:lnTo>
                  <a:lnTo>
                    <a:pt x="1065109" y="1443287"/>
                  </a:lnTo>
                  <a:lnTo>
                    <a:pt x="1062299" y="1462572"/>
                  </a:lnTo>
                  <a:lnTo>
                    <a:pt x="1058823" y="1481641"/>
                  </a:lnTo>
                </a:path>
                <a:path w="1602105" h="1753870">
                  <a:moveTo>
                    <a:pt x="1265071" y="925635"/>
                  </a:moveTo>
                  <a:lnTo>
                    <a:pt x="1295173" y="952165"/>
                  </a:lnTo>
                  <a:lnTo>
                    <a:pt x="1321566" y="985037"/>
                  </a:lnTo>
                  <a:lnTo>
                    <a:pt x="1343898" y="1023410"/>
                  </a:lnTo>
                  <a:lnTo>
                    <a:pt x="1361817" y="1066442"/>
                  </a:lnTo>
                  <a:lnTo>
                    <a:pt x="1374974" y="1113290"/>
                  </a:lnTo>
                  <a:lnTo>
                    <a:pt x="1383016" y="1163113"/>
                  </a:lnTo>
                  <a:lnTo>
                    <a:pt x="1385594" y="1215068"/>
                  </a:lnTo>
                </a:path>
                <a:path w="1602105" h="1753870">
                  <a:moveTo>
                    <a:pt x="1549170" y="617279"/>
                  </a:moveTo>
                  <a:lnTo>
                    <a:pt x="1538974" y="647763"/>
                  </a:lnTo>
                  <a:lnTo>
                    <a:pt x="1526564" y="676176"/>
                  </a:lnTo>
                  <a:lnTo>
                    <a:pt x="1512058" y="702254"/>
                  </a:lnTo>
                  <a:lnTo>
                    <a:pt x="1495576" y="725737"/>
                  </a:lnTo>
                </a:path>
                <a:path w="1602105" h="1753870">
                  <a:moveTo>
                    <a:pt x="1420519" y="214435"/>
                  </a:moveTo>
                  <a:lnTo>
                    <a:pt x="1421830" y="227167"/>
                  </a:lnTo>
                  <a:lnTo>
                    <a:pt x="1422725" y="239994"/>
                  </a:lnTo>
                  <a:lnTo>
                    <a:pt x="1423215" y="252869"/>
                  </a:lnTo>
                  <a:lnTo>
                    <a:pt x="1423313" y="265743"/>
                  </a:lnTo>
                </a:path>
                <a:path w="1602105" h="1753870">
                  <a:moveTo>
                    <a:pt x="1078000" y="154618"/>
                  </a:moveTo>
                  <a:lnTo>
                    <a:pt x="1083661" y="137221"/>
                  </a:lnTo>
                  <a:lnTo>
                    <a:pt x="1090144" y="120503"/>
                  </a:lnTo>
                  <a:lnTo>
                    <a:pt x="1097413" y="104523"/>
                  </a:lnTo>
                  <a:lnTo>
                    <a:pt x="1105432" y="89340"/>
                  </a:lnTo>
                </a:path>
                <a:path w="1602105" h="1753870">
                  <a:moveTo>
                    <a:pt x="821079" y="185860"/>
                  </a:moveTo>
                  <a:lnTo>
                    <a:pt x="823484" y="171317"/>
                  </a:lnTo>
                  <a:lnTo>
                    <a:pt x="826508" y="157047"/>
                  </a:lnTo>
                  <a:lnTo>
                    <a:pt x="830151" y="143087"/>
                  </a:lnTo>
                  <a:lnTo>
                    <a:pt x="834414" y="129472"/>
                  </a:lnTo>
                </a:path>
                <a:path w="1602105" h="1753870">
                  <a:moveTo>
                    <a:pt x="519492" y="205037"/>
                  </a:moveTo>
                  <a:lnTo>
                    <a:pt x="532349" y="217035"/>
                  </a:lnTo>
                  <a:lnTo>
                    <a:pt x="544685" y="230152"/>
                  </a:lnTo>
                  <a:lnTo>
                    <a:pt x="556464" y="244364"/>
                  </a:lnTo>
                  <a:lnTo>
                    <a:pt x="567650" y="259647"/>
                  </a:lnTo>
                </a:path>
                <a:path w="1602105" h="1753870">
                  <a:moveTo>
                    <a:pt x="153783" y="634932"/>
                  </a:moveTo>
                  <a:lnTo>
                    <a:pt x="151112" y="620693"/>
                  </a:lnTo>
                  <a:lnTo>
                    <a:pt x="148817" y="606357"/>
                  </a:lnTo>
                  <a:lnTo>
                    <a:pt x="146903" y="591927"/>
                  </a:lnTo>
                  <a:lnTo>
                    <a:pt x="145375" y="577401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16939" y="3141421"/>
            <a:ext cx="8731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b="1" spc="-535" dirty="0">
                <a:solidFill>
                  <a:srgbClr val="FFFFFF"/>
                </a:solidFill>
                <a:latin typeface="Arial"/>
                <a:cs typeface="Arial"/>
              </a:rPr>
              <a:t>????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600" b="1" spc="-540" dirty="0">
                <a:solidFill>
                  <a:srgbClr val="FFFFFF"/>
                </a:solidFill>
                <a:latin typeface="Arial"/>
                <a:cs typeface="Arial"/>
              </a:rPr>
              <a:t>??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844795" y="4564963"/>
            <a:ext cx="1779905" cy="1626870"/>
            <a:chOff x="6844795" y="4564963"/>
            <a:chExt cx="1779905" cy="1626870"/>
          </a:xfrm>
        </p:grpSpPr>
        <p:sp>
          <p:nvSpPr>
            <p:cNvPr id="23" name="object 23"/>
            <p:cNvSpPr/>
            <p:nvPr/>
          </p:nvSpPr>
          <p:spPr>
            <a:xfrm>
              <a:off x="6857749" y="4577917"/>
              <a:ext cx="1754505" cy="1601470"/>
            </a:xfrm>
            <a:custGeom>
              <a:avLst/>
              <a:gdLst/>
              <a:ahLst/>
              <a:cxnLst/>
              <a:rect l="l" t="t" r="r" b="b"/>
              <a:pathLst>
                <a:path w="1754504" h="1601470">
                  <a:moveTo>
                    <a:pt x="1071812" y="0"/>
                  </a:moveTo>
                  <a:lnTo>
                    <a:pt x="1033044" y="5017"/>
                  </a:lnTo>
                  <a:lnTo>
                    <a:pt x="996255" y="20314"/>
                  </a:lnTo>
                  <a:lnTo>
                    <a:pt x="962868" y="45300"/>
                  </a:lnTo>
                  <a:lnTo>
                    <a:pt x="934303" y="79382"/>
                  </a:lnTo>
                  <a:lnTo>
                    <a:pt x="911983" y="121971"/>
                  </a:lnTo>
                  <a:lnTo>
                    <a:pt x="900466" y="108807"/>
                  </a:lnTo>
                  <a:lnTo>
                    <a:pt x="861818" y="76124"/>
                  </a:lnTo>
                  <a:lnTo>
                    <a:pt x="821242" y="55506"/>
                  </a:lnTo>
                  <a:lnTo>
                    <a:pt x="779451" y="45646"/>
                  </a:lnTo>
                  <a:lnTo>
                    <a:pt x="737624" y="46100"/>
                  </a:lnTo>
                  <a:lnTo>
                    <a:pt x="696940" y="56423"/>
                  </a:lnTo>
                  <a:lnTo>
                    <a:pt x="658578" y="76170"/>
                  </a:lnTo>
                  <a:lnTo>
                    <a:pt x="623717" y="104896"/>
                  </a:lnTo>
                  <a:lnTo>
                    <a:pt x="593535" y="142155"/>
                  </a:lnTo>
                  <a:lnTo>
                    <a:pt x="569210" y="187503"/>
                  </a:lnTo>
                  <a:lnTo>
                    <a:pt x="528001" y="163016"/>
                  </a:lnTo>
                  <a:lnTo>
                    <a:pt x="484422" y="147435"/>
                  </a:lnTo>
                  <a:lnTo>
                    <a:pt x="439390" y="140998"/>
                  </a:lnTo>
                  <a:lnTo>
                    <a:pt x="393823" y="143942"/>
                  </a:lnTo>
                  <a:lnTo>
                    <a:pt x="354093" y="154392"/>
                  </a:lnTo>
                  <a:lnTo>
                    <a:pt x="316955" y="171493"/>
                  </a:lnTo>
                  <a:lnTo>
                    <a:pt x="282772" y="194653"/>
                  </a:lnTo>
                  <a:lnTo>
                    <a:pt x="251907" y="223280"/>
                  </a:lnTo>
                  <a:lnTo>
                    <a:pt x="224724" y="256785"/>
                  </a:lnTo>
                  <a:lnTo>
                    <a:pt x="201584" y="294574"/>
                  </a:lnTo>
                  <a:lnTo>
                    <a:pt x="182852" y="336058"/>
                  </a:lnTo>
                  <a:lnTo>
                    <a:pt x="168890" y="380644"/>
                  </a:lnTo>
                  <a:lnTo>
                    <a:pt x="160061" y="427740"/>
                  </a:lnTo>
                  <a:lnTo>
                    <a:pt x="156728" y="476757"/>
                  </a:lnTo>
                  <a:lnTo>
                    <a:pt x="159254" y="527101"/>
                  </a:lnTo>
                  <a:lnTo>
                    <a:pt x="157730" y="532054"/>
                  </a:lnTo>
                  <a:lnTo>
                    <a:pt x="117203" y="543437"/>
                  </a:lnTo>
                  <a:lnTo>
                    <a:pt x="80403" y="565963"/>
                  </a:lnTo>
                  <a:lnTo>
                    <a:pt x="48770" y="598491"/>
                  </a:lnTo>
                  <a:lnTo>
                    <a:pt x="23745" y="639877"/>
                  </a:lnTo>
                  <a:lnTo>
                    <a:pt x="7314" y="686376"/>
                  </a:lnTo>
                  <a:lnTo>
                    <a:pt x="0" y="734747"/>
                  </a:lnTo>
                  <a:lnTo>
                    <a:pt x="1418" y="783179"/>
                  </a:lnTo>
                  <a:lnTo>
                    <a:pt x="11186" y="829857"/>
                  </a:lnTo>
                  <a:lnTo>
                    <a:pt x="28918" y="872970"/>
                  </a:lnTo>
                  <a:lnTo>
                    <a:pt x="54230" y="910705"/>
                  </a:lnTo>
                  <a:lnTo>
                    <a:pt x="86737" y="941248"/>
                  </a:lnTo>
                  <a:lnTo>
                    <a:pt x="63615" y="979504"/>
                  </a:lnTo>
                  <a:lnTo>
                    <a:pt x="47875" y="1022535"/>
                  </a:lnTo>
                  <a:lnTo>
                    <a:pt x="39946" y="1068746"/>
                  </a:lnTo>
                  <a:lnTo>
                    <a:pt x="40255" y="1116546"/>
                  </a:lnTo>
                  <a:lnTo>
                    <a:pt x="49591" y="1165792"/>
                  </a:lnTo>
                  <a:lnTo>
                    <a:pt x="67125" y="1209696"/>
                  </a:lnTo>
                  <a:lnTo>
                    <a:pt x="91677" y="1247103"/>
                  </a:lnTo>
                  <a:lnTo>
                    <a:pt x="122067" y="1276862"/>
                  </a:lnTo>
                  <a:lnTo>
                    <a:pt x="157116" y="1297818"/>
                  </a:lnTo>
                  <a:lnTo>
                    <a:pt x="195643" y="1308818"/>
                  </a:lnTo>
                  <a:lnTo>
                    <a:pt x="236470" y="1308710"/>
                  </a:lnTo>
                  <a:lnTo>
                    <a:pt x="239772" y="1315746"/>
                  </a:lnTo>
                  <a:lnTo>
                    <a:pt x="264126" y="1359329"/>
                  </a:lnTo>
                  <a:lnTo>
                    <a:pt x="292271" y="1397540"/>
                  </a:lnTo>
                  <a:lnTo>
                    <a:pt x="323695" y="1430221"/>
                  </a:lnTo>
                  <a:lnTo>
                    <a:pt x="357887" y="1457213"/>
                  </a:lnTo>
                  <a:lnTo>
                    <a:pt x="394334" y="1478356"/>
                  </a:lnTo>
                  <a:lnTo>
                    <a:pt x="432526" y="1493492"/>
                  </a:lnTo>
                  <a:lnTo>
                    <a:pt x="471951" y="1502462"/>
                  </a:lnTo>
                  <a:lnTo>
                    <a:pt x="512098" y="1505106"/>
                  </a:lnTo>
                  <a:lnTo>
                    <a:pt x="552454" y="1501266"/>
                  </a:lnTo>
                  <a:lnTo>
                    <a:pt x="592509" y="1490782"/>
                  </a:lnTo>
                  <a:lnTo>
                    <a:pt x="631750" y="1473496"/>
                  </a:lnTo>
                  <a:lnTo>
                    <a:pt x="669667" y="1449248"/>
                  </a:lnTo>
                  <a:lnTo>
                    <a:pt x="699149" y="1495146"/>
                  </a:lnTo>
                  <a:lnTo>
                    <a:pt x="734263" y="1533795"/>
                  </a:lnTo>
                  <a:lnTo>
                    <a:pt x="774162" y="1564420"/>
                  </a:lnTo>
                  <a:lnTo>
                    <a:pt x="818003" y="1586243"/>
                  </a:lnTo>
                  <a:lnTo>
                    <a:pt x="861564" y="1598014"/>
                  </a:lnTo>
                  <a:lnTo>
                    <a:pt x="904909" y="1600856"/>
                  </a:lnTo>
                  <a:lnTo>
                    <a:pt x="947335" y="1595239"/>
                  </a:lnTo>
                  <a:lnTo>
                    <a:pt x="988138" y="1581633"/>
                  </a:lnTo>
                  <a:lnTo>
                    <a:pt x="1026617" y="1560505"/>
                  </a:lnTo>
                  <a:lnTo>
                    <a:pt x="1062066" y="1532326"/>
                  </a:lnTo>
                  <a:lnTo>
                    <a:pt x="1093783" y="1497563"/>
                  </a:lnTo>
                  <a:lnTo>
                    <a:pt x="1121064" y="1456687"/>
                  </a:lnTo>
                  <a:lnTo>
                    <a:pt x="1143206" y="1410166"/>
                  </a:lnTo>
                  <a:lnTo>
                    <a:pt x="1159506" y="1358469"/>
                  </a:lnTo>
                  <a:lnTo>
                    <a:pt x="1188030" y="1377328"/>
                  </a:lnTo>
                  <a:lnTo>
                    <a:pt x="1218244" y="1391089"/>
                  </a:lnTo>
                  <a:lnTo>
                    <a:pt x="1249696" y="1399592"/>
                  </a:lnTo>
                  <a:lnTo>
                    <a:pt x="1281934" y="1402677"/>
                  </a:lnTo>
                  <a:lnTo>
                    <a:pt x="1324128" y="1398400"/>
                  </a:lnTo>
                  <a:lnTo>
                    <a:pt x="1363904" y="1385259"/>
                  </a:lnTo>
                  <a:lnTo>
                    <a:pt x="1400595" y="1364068"/>
                  </a:lnTo>
                  <a:lnTo>
                    <a:pt x="1433531" y="1335645"/>
                  </a:lnTo>
                  <a:lnTo>
                    <a:pt x="1462047" y="1300806"/>
                  </a:lnTo>
                  <a:lnTo>
                    <a:pt x="1485473" y="1260367"/>
                  </a:lnTo>
                  <a:lnTo>
                    <a:pt x="1503142" y="1215144"/>
                  </a:lnTo>
                  <a:lnTo>
                    <a:pt x="1514385" y="1165954"/>
                  </a:lnTo>
                  <a:lnTo>
                    <a:pt x="1518535" y="1113613"/>
                  </a:lnTo>
                  <a:lnTo>
                    <a:pt x="1553047" y="1104633"/>
                  </a:lnTo>
                  <a:lnTo>
                    <a:pt x="1617690" y="1070804"/>
                  </a:lnTo>
                  <a:lnTo>
                    <a:pt x="1647059" y="1046379"/>
                  </a:lnTo>
                  <a:lnTo>
                    <a:pt x="1677428" y="1012697"/>
                  </a:lnTo>
                  <a:lnTo>
                    <a:pt x="1702881" y="974824"/>
                  </a:lnTo>
                  <a:lnTo>
                    <a:pt x="1723339" y="933499"/>
                  </a:lnTo>
                  <a:lnTo>
                    <a:pt x="1738721" y="889462"/>
                  </a:lnTo>
                  <a:lnTo>
                    <a:pt x="1748948" y="843455"/>
                  </a:lnTo>
                  <a:lnTo>
                    <a:pt x="1753941" y="796218"/>
                  </a:lnTo>
                  <a:lnTo>
                    <a:pt x="1753620" y="748491"/>
                  </a:lnTo>
                  <a:lnTo>
                    <a:pt x="1747906" y="701013"/>
                  </a:lnTo>
                  <a:lnTo>
                    <a:pt x="1736718" y="654527"/>
                  </a:lnTo>
                  <a:lnTo>
                    <a:pt x="1719978" y="609771"/>
                  </a:lnTo>
                  <a:lnTo>
                    <a:pt x="1697605" y="567487"/>
                  </a:lnTo>
                  <a:lnTo>
                    <a:pt x="1700439" y="558826"/>
                  </a:lnTo>
                  <a:lnTo>
                    <a:pt x="1703034" y="550009"/>
                  </a:lnTo>
                  <a:lnTo>
                    <a:pt x="1707511" y="532054"/>
                  </a:lnTo>
                  <a:lnTo>
                    <a:pt x="1714715" y="478246"/>
                  </a:lnTo>
                  <a:lnTo>
                    <a:pt x="1713208" y="425339"/>
                  </a:lnTo>
                  <a:lnTo>
                    <a:pt x="1703602" y="374664"/>
                  </a:lnTo>
                  <a:lnTo>
                    <a:pt x="1686509" y="327553"/>
                  </a:lnTo>
                  <a:lnTo>
                    <a:pt x="1662539" y="285335"/>
                  </a:lnTo>
                  <a:lnTo>
                    <a:pt x="1632305" y="249340"/>
                  </a:lnTo>
                  <a:lnTo>
                    <a:pt x="1596419" y="220901"/>
                  </a:lnTo>
                  <a:lnTo>
                    <a:pt x="1555492" y="201346"/>
                  </a:lnTo>
                  <a:lnTo>
                    <a:pt x="1546632" y="160643"/>
                  </a:lnTo>
                  <a:lnTo>
                    <a:pt x="1532331" y="122702"/>
                  </a:lnTo>
                  <a:lnTo>
                    <a:pt x="1513005" y="88332"/>
                  </a:lnTo>
                  <a:lnTo>
                    <a:pt x="1489071" y="58344"/>
                  </a:lnTo>
                  <a:lnTo>
                    <a:pt x="1451226" y="27043"/>
                  </a:lnTo>
                  <a:lnTo>
                    <a:pt x="1409992" y="7812"/>
                  </a:lnTo>
                  <a:lnTo>
                    <a:pt x="1367037" y="481"/>
                  </a:lnTo>
                  <a:lnTo>
                    <a:pt x="1324026" y="4883"/>
                  </a:lnTo>
                  <a:lnTo>
                    <a:pt x="1282626" y="20848"/>
                  </a:lnTo>
                  <a:lnTo>
                    <a:pt x="1244502" y="48207"/>
                  </a:lnTo>
                  <a:lnTo>
                    <a:pt x="1211322" y="86792"/>
                  </a:lnTo>
                  <a:lnTo>
                    <a:pt x="1198160" y="67671"/>
                  </a:lnTo>
                  <a:lnTo>
                    <a:pt x="1183366" y="50597"/>
                  </a:lnTo>
                  <a:lnTo>
                    <a:pt x="1167120" y="35715"/>
                  </a:lnTo>
                  <a:lnTo>
                    <a:pt x="1149600" y="23165"/>
                  </a:lnTo>
                  <a:lnTo>
                    <a:pt x="1111138" y="5852"/>
                  </a:lnTo>
                  <a:lnTo>
                    <a:pt x="1071812" y="0"/>
                  </a:lnTo>
                  <a:close/>
                </a:path>
              </a:pathLst>
            </a:custGeom>
            <a:solidFill>
              <a:srgbClr val="006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857749" y="4577917"/>
              <a:ext cx="1754505" cy="1601470"/>
            </a:xfrm>
            <a:custGeom>
              <a:avLst/>
              <a:gdLst/>
              <a:ahLst/>
              <a:cxnLst/>
              <a:rect l="l" t="t" r="r" b="b"/>
              <a:pathLst>
                <a:path w="1754504" h="1601470">
                  <a:moveTo>
                    <a:pt x="159254" y="527101"/>
                  </a:moveTo>
                  <a:lnTo>
                    <a:pt x="156728" y="476757"/>
                  </a:lnTo>
                  <a:lnTo>
                    <a:pt x="160061" y="427740"/>
                  </a:lnTo>
                  <a:lnTo>
                    <a:pt x="168890" y="380644"/>
                  </a:lnTo>
                  <a:lnTo>
                    <a:pt x="182852" y="336058"/>
                  </a:lnTo>
                  <a:lnTo>
                    <a:pt x="201584" y="294574"/>
                  </a:lnTo>
                  <a:lnTo>
                    <a:pt x="224724" y="256785"/>
                  </a:lnTo>
                  <a:lnTo>
                    <a:pt x="251907" y="223280"/>
                  </a:lnTo>
                  <a:lnTo>
                    <a:pt x="282772" y="194653"/>
                  </a:lnTo>
                  <a:lnTo>
                    <a:pt x="316955" y="171493"/>
                  </a:lnTo>
                  <a:lnTo>
                    <a:pt x="354093" y="154392"/>
                  </a:lnTo>
                  <a:lnTo>
                    <a:pt x="393823" y="143942"/>
                  </a:lnTo>
                  <a:lnTo>
                    <a:pt x="439390" y="140998"/>
                  </a:lnTo>
                  <a:lnTo>
                    <a:pt x="484422" y="147435"/>
                  </a:lnTo>
                  <a:lnTo>
                    <a:pt x="528001" y="163016"/>
                  </a:lnTo>
                  <a:lnTo>
                    <a:pt x="569210" y="187503"/>
                  </a:lnTo>
                  <a:lnTo>
                    <a:pt x="593535" y="142155"/>
                  </a:lnTo>
                  <a:lnTo>
                    <a:pt x="623717" y="104896"/>
                  </a:lnTo>
                  <a:lnTo>
                    <a:pt x="658578" y="76170"/>
                  </a:lnTo>
                  <a:lnTo>
                    <a:pt x="696940" y="56423"/>
                  </a:lnTo>
                  <a:lnTo>
                    <a:pt x="737624" y="46100"/>
                  </a:lnTo>
                  <a:lnTo>
                    <a:pt x="779451" y="45646"/>
                  </a:lnTo>
                  <a:lnTo>
                    <a:pt x="821242" y="55506"/>
                  </a:lnTo>
                  <a:lnTo>
                    <a:pt x="861818" y="76124"/>
                  </a:lnTo>
                  <a:lnTo>
                    <a:pt x="900466" y="108807"/>
                  </a:lnTo>
                  <a:lnTo>
                    <a:pt x="911983" y="121971"/>
                  </a:lnTo>
                  <a:lnTo>
                    <a:pt x="934303" y="79382"/>
                  </a:lnTo>
                  <a:lnTo>
                    <a:pt x="962868" y="45300"/>
                  </a:lnTo>
                  <a:lnTo>
                    <a:pt x="996255" y="20314"/>
                  </a:lnTo>
                  <a:lnTo>
                    <a:pt x="1033044" y="5017"/>
                  </a:lnTo>
                  <a:lnTo>
                    <a:pt x="1071812" y="0"/>
                  </a:lnTo>
                  <a:lnTo>
                    <a:pt x="1111138" y="5852"/>
                  </a:lnTo>
                  <a:lnTo>
                    <a:pt x="1149600" y="23165"/>
                  </a:lnTo>
                  <a:lnTo>
                    <a:pt x="1183366" y="50597"/>
                  </a:lnTo>
                  <a:lnTo>
                    <a:pt x="1211322" y="86792"/>
                  </a:lnTo>
                  <a:lnTo>
                    <a:pt x="1244502" y="48207"/>
                  </a:lnTo>
                  <a:lnTo>
                    <a:pt x="1282626" y="20848"/>
                  </a:lnTo>
                  <a:lnTo>
                    <a:pt x="1324026" y="4883"/>
                  </a:lnTo>
                  <a:lnTo>
                    <a:pt x="1367037" y="481"/>
                  </a:lnTo>
                  <a:lnTo>
                    <a:pt x="1409992" y="7812"/>
                  </a:lnTo>
                  <a:lnTo>
                    <a:pt x="1451226" y="27043"/>
                  </a:lnTo>
                  <a:lnTo>
                    <a:pt x="1489071" y="58344"/>
                  </a:lnTo>
                  <a:lnTo>
                    <a:pt x="1513005" y="88332"/>
                  </a:lnTo>
                  <a:lnTo>
                    <a:pt x="1532331" y="122702"/>
                  </a:lnTo>
                  <a:lnTo>
                    <a:pt x="1546632" y="160643"/>
                  </a:lnTo>
                  <a:lnTo>
                    <a:pt x="1555492" y="201346"/>
                  </a:lnTo>
                  <a:lnTo>
                    <a:pt x="1596419" y="220901"/>
                  </a:lnTo>
                  <a:lnTo>
                    <a:pt x="1632305" y="249340"/>
                  </a:lnTo>
                  <a:lnTo>
                    <a:pt x="1662539" y="285335"/>
                  </a:lnTo>
                  <a:lnTo>
                    <a:pt x="1686509" y="327553"/>
                  </a:lnTo>
                  <a:lnTo>
                    <a:pt x="1703602" y="374664"/>
                  </a:lnTo>
                  <a:lnTo>
                    <a:pt x="1713208" y="425339"/>
                  </a:lnTo>
                  <a:lnTo>
                    <a:pt x="1714715" y="478246"/>
                  </a:lnTo>
                  <a:lnTo>
                    <a:pt x="1707511" y="532054"/>
                  </a:lnTo>
                  <a:lnTo>
                    <a:pt x="1705392" y="541073"/>
                  </a:lnTo>
                  <a:lnTo>
                    <a:pt x="1703034" y="550009"/>
                  </a:lnTo>
                  <a:lnTo>
                    <a:pt x="1700439" y="558826"/>
                  </a:lnTo>
                  <a:lnTo>
                    <a:pt x="1697605" y="567487"/>
                  </a:lnTo>
                  <a:lnTo>
                    <a:pt x="1719978" y="609771"/>
                  </a:lnTo>
                  <a:lnTo>
                    <a:pt x="1736718" y="654527"/>
                  </a:lnTo>
                  <a:lnTo>
                    <a:pt x="1747906" y="701013"/>
                  </a:lnTo>
                  <a:lnTo>
                    <a:pt x="1753620" y="748491"/>
                  </a:lnTo>
                  <a:lnTo>
                    <a:pt x="1753941" y="796218"/>
                  </a:lnTo>
                  <a:lnTo>
                    <a:pt x="1748948" y="843455"/>
                  </a:lnTo>
                  <a:lnTo>
                    <a:pt x="1738721" y="889462"/>
                  </a:lnTo>
                  <a:lnTo>
                    <a:pt x="1723339" y="933499"/>
                  </a:lnTo>
                  <a:lnTo>
                    <a:pt x="1702881" y="974824"/>
                  </a:lnTo>
                  <a:lnTo>
                    <a:pt x="1677428" y="1012697"/>
                  </a:lnTo>
                  <a:lnTo>
                    <a:pt x="1647059" y="1046379"/>
                  </a:lnTo>
                  <a:lnTo>
                    <a:pt x="1617690" y="1070804"/>
                  </a:lnTo>
                  <a:lnTo>
                    <a:pt x="1553047" y="1104633"/>
                  </a:lnTo>
                  <a:lnTo>
                    <a:pt x="1518535" y="1113613"/>
                  </a:lnTo>
                  <a:lnTo>
                    <a:pt x="1514385" y="1165954"/>
                  </a:lnTo>
                  <a:lnTo>
                    <a:pt x="1503142" y="1215144"/>
                  </a:lnTo>
                  <a:lnTo>
                    <a:pt x="1485473" y="1260367"/>
                  </a:lnTo>
                  <a:lnTo>
                    <a:pt x="1462047" y="1300806"/>
                  </a:lnTo>
                  <a:lnTo>
                    <a:pt x="1433531" y="1335645"/>
                  </a:lnTo>
                  <a:lnTo>
                    <a:pt x="1400595" y="1364068"/>
                  </a:lnTo>
                  <a:lnTo>
                    <a:pt x="1363904" y="1385259"/>
                  </a:lnTo>
                  <a:lnTo>
                    <a:pt x="1324128" y="1398400"/>
                  </a:lnTo>
                  <a:lnTo>
                    <a:pt x="1281934" y="1402677"/>
                  </a:lnTo>
                  <a:lnTo>
                    <a:pt x="1249696" y="1399592"/>
                  </a:lnTo>
                  <a:lnTo>
                    <a:pt x="1218244" y="1391089"/>
                  </a:lnTo>
                  <a:lnTo>
                    <a:pt x="1188030" y="1377328"/>
                  </a:lnTo>
                  <a:lnTo>
                    <a:pt x="1159506" y="1358469"/>
                  </a:lnTo>
                  <a:lnTo>
                    <a:pt x="1143206" y="1410166"/>
                  </a:lnTo>
                  <a:lnTo>
                    <a:pt x="1121064" y="1456687"/>
                  </a:lnTo>
                  <a:lnTo>
                    <a:pt x="1093783" y="1497563"/>
                  </a:lnTo>
                  <a:lnTo>
                    <a:pt x="1062066" y="1532326"/>
                  </a:lnTo>
                  <a:lnTo>
                    <a:pt x="1026617" y="1560505"/>
                  </a:lnTo>
                  <a:lnTo>
                    <a:pt x="988138" y="1581633"/>
                  </a:lnTo>
                  <a:lnTo>
                    <a:pt x="947335" y="1595239"/>
                  </a:lnTo>
                  <a:lnTo>
                    <a:pt x="904909" y="1600856"/>
                  </a:lnTo>
                  <a:lnTo>
                    <a:pt x="861564" y="1598014"/>
                  </a:lnTo>
                  <a:lnTo>
                    <a:pt x="818003" y="1586243"/>
                  </a:lnTo>
                  <a:lnTo>
                    <a:pt x="774162" y="1564420"/>
                  </a:lnTo>
                  <a:lnTo>
                    <a:pt x="734263" y="1533795"/>
                  </a:lnTo>
                  <a:lnTo>
                    <a:pt x="699149" y="1495146"/>
                  </a:lnTo>
                  <a:lnTo>
                    <a:pt x="669667" y="1449248"/>
                  </a:lnTo>
                  <a:lnTo>
                    <a:pt x="631750" y="1473496"/>
                  </a:lnTo>
                  <a:lnTo>
                    <a:pt x="592509" y="1490782"/>
                  </a:lnTo>
                  <a:lnTo>
                    <a:pt x="552454" y="1501266"/>
                  </a:lnTo>
                  <a:lnTo>
                    <a:pt x="512098" y="1505106"/>
                  </a:lnTo>
                  <a:lnTo>
                    <a:pt x="471951" y="1502462"/>
                  </a:lnTo>
                  <a:lnTo>
                    <a:pt x="432526" y="1493492"/>
                  </a:lnTo>
                  <a:lnTo>
                    <a:pt x="394334" y="1478356"/>
                  </a:lnTo>
                  <a:lnTo>
                    <a:pt x="357887" y="1457213"/>
                  </a:lnTo>
                  <a:lnTo>
                    <a:pt x="323695" y="1430221"/>
                  </a:lnTo>
                  <a:lnTo>
                    <a:pt x="292271" y="1397540"/>
                  </a:lnTo>
                  <a:lnTo>
                    <a:pt x="264126" y="1359329"/>
                  </a:lnTo>
                  <a:lnTo>
                    <a:pt x="239772" y="1315746"/>
                  </a:lnTo>
                  <a:lnTo>
                    <a:pt x="238756" y="1313409"/>
                  </a:lnTo>
                  <a:lnTo>
                    <a:pt x="237613" y="1311072"/>
                  </a:lnTo>
                  <a:lnTo>
                    <a:pt x="236470" y="1308710"/>
                  </a:lnTo>
                  <a:lnTo>
                    <a:pt x="195643" y="1308818"/>
                  </a:lnTo>
                  <a:lnTo>
                    <a:pt x="157116" y="1297818"/>
                  </a:lnTo>
                  <a:lnTo>
                    <a:pt x="122067" y="1276862"/>
                  </a:lnTo>
                  <a:lnTo>
                    <a:pt x="91677" y="1247103"/>
                  </a:lnTo>
                  <a:lnTo>
                    <a:pt x="67125" y="1209696"/>
                  </a:lnTo>
                  <a:lnTo>
                    <a:pt x="49591" y="1165792"/>
                  </a:lnTo>
                  <a:lnTo>
                    <a:pt x="40255" y="1116546"/>
                  </a:lnTo>
                  <a:lnTo>
                    <a:pt x="39946" y="1068746"/>
                  </a:lnTo>
                  <a:lnTo>
                    <a:pt x="47875" y="1022535"/>
                  </a:lnTo>
                  <a:lnTo>
                    <a:pt x="63615" y="979504"/>
                  </a:lnTo>
                  <a:lnTo>
                    <a:pt x="86737" y="941248"/>
                  </a:lnTo>
                  <a:lnTo>
                    <a:pt x="54230" y="910705"/>
                  </a:lnTo>
                  <a:lnTo>
                    <a:pt x="28918" y="872970"/>
                  </a:lnTo>
                  <a:lnTo>
                    <a:pt x="11186" y="829857"/>
                  </a:lnTo>
                  <a:lnTo>
                    <a:pt x="1418" y="783179"/>
                  </a:lnTo>
                  <a:lnTo>
                    <a:pt x="0" y="734747"/>
                  </a:lnTo>
                  <a:lnTo>
                    <a:pt x="7314" y="686376"/>
                  </a:lnTo>
                  <a:lnTo>
                    <a:pt x="23745" y="639877"/>
                  </a:lnTo>
                  <a:lnTo>
                    <a:pt x="48770" y="598491"/>
                  </a:lnTo>
                  <a:lnTo>
                    <a:pt x="80403" y="565963"/>
                  </a:lnTo>
                  <a:lnTo>
                    <a:pt x="117203" y="543437"/>
                  </a:lnTo>
                  <a:lnTo>
                    <a:pt x="157730" y="532054"/>
                  </a:lnTo>
                  <a:lnTo>
                    <a:pt x="159254" y="527101"/>
                  </a:lnTo>
                  <a:close/>
                </a:path>
                <a:path w="1754504" h="1601470">
                  <a:moveTo>
                    <a:pt x="191385" y="964489"/>
                  </a:moveTo>
                  <a:lnTo>
                    <a:pt x="164580" y="964509"/>
                  </a:lnTo>
                  <a:lnTo>
                    <a:pt x="138204" y="959505"/>
                  </a:lnTo>
                  <a:lnTo>
                    <a:pt x="112732" y="949595"/>
                  </a:lnTo>
                  <a:lnTo>
                    <a:pt x="88642" y="934898"/>
                  </a:lnTo>
                </a:path>
                <a:path w="1754504" h="1601470">
                  <a:moveTo>
                    <a:pt x="282063" y="1287565"/>
                  </a:moveTo>
                  <a:lnTo>
                    <a:pt x="271163" y="1292468"/>
                  </a:lnTo>
                  <a:lnTo>
                    <a:pt x="260013" y="1296464"/>
                  </a:lnTo>
                  <a:lnTo>
                    <a:pt x="248648" y="1299541"/>
                  </a:lnTo>
                  <a:lnTo>
                    <a:pt x="237105" y="1301687"/>
                  </a:lnTo>
                </a:path>
                <a:path w="1754504" h="1601470">
                  <a:moveTo>
                    <a:pt x="669540" y="1442797"/>
                  </a:moveTo>
                  <a:lnTo>
                    <a:pt x="661704" y="1427379"/>
                  </a:lnTo>
                  <a:lnTo>
                    <a:pt x="654570" y="1411475"/>
                  </a:lnTo>
                  <a:lnTo>
                    <a:pt x="648127" y="1395119"/>
                  </a:lnTo>
                  <a:lnTo>
                    <a:pt x="642362" y="1378344"/>
                  </a:lnTo>
                </a:path>
                <a:path w="1754504" h="1601470">
                  <a:moveTo>
                    <a:pt x="1170555" y="1282078"/>
                  </a:moveTo>
                  <a:lnTo>
                    <a:pt x="1168956" y="1300010"/>
                  </a:lnTo>
                  <a:lnTo>
                    <a:pt x="1166618" y="1317799"/>
                  </a:lnTo>
                  <a:lnTo>
                    <a:pt x="1163519" y="1335408"/>
                  </a:lnTo>
                  <a:lnTo>
                    <a:pt x="1159633" y="1352805"/>
                  </a:lnTo>
                </a:path>
                <a:path w="1754504" h="1601470">
                  <a:moveTo>
                    <a:pt x="1385566" y="845109"/>
                  </a:moveTo>
                  <a:lnTo>
                    <a:pt x="1423660" y="873955"/>
                  </a:lnTo>
                  <a:lnTo>
                    <a:pt x="1456126" y="910524"/>
                  </a:lnTo>
                  <a:lnTo>
                    <a:pt x="1482356" y="953585"/>
                  </a:lnTo>
                  <a:lnTo>
                    <a:pt x="1501738" y="1001906"/>
                  </a:lnTo>
                  <a:lnTo>
                    <a:pt x="1513663" y="1054258"/>
                  </a:lnTo>
                  <a:lnTo>
                    <a:pt x="1517519" y="1109409"/>
                  </a:lnTo>
                </a:path>
                <a:path w="1754504" h="1601470">
                  <a:moveTo>
                    <a:pt x="1696716" y="563550"/>
                  </a:moveTo>
                  <a:lnTo>
                    <a:pt x="1685548" y="591371"/>
                  </a:lnTo>
                  <a:lnTo>
                    <a:pt x="1671951" y="617335"/>
                  </a:lnTo>
                  <a:lnTo>
                    <a:pt x="1656068" y="641203"/>
                  </a:lnTo>
                  <a:lnTo>
                    <a:pt x="1638042" y="662737"/>
                  </a:lnTo>
                </a:path>
                <a:path w="1754504" h="1601470">
                  <a:moveTo>
                    <a:pt x="1555746" y="195885"/>
                  </a:moveTo>
                  <a:lnTo>
                    <a:pt x="1557225" y="207474"/>
                  </a:lnTo>
                  <a:lnTo>
                    <a:pt x="1558239" y="219158"/>
                  </a:lnTo>
                  <a:lnTo>
                    <a:pt x="1558800" y="230890"/>
                  </a:lnTo>
                  <a:lnTo>
                    <a:pt x="1558921" y="242621"/>
                  </a:lnTo>
                </a:path>
                <a:path w="1754504" h="1601470">
                  <a:moveTo>
                    <a:pt x="1180715" y="141275"/>
                  </a:moveTo>
                  <a:lnTo>
                    <a:pt x="1186900" y="125359"/>
                  </a:lnTo>
                  <a:lnTo>
                    <a:pt x="1194003" y="110049"/>
                  </a:lnTo>
                  <a:lnTo>
                    <a:pt x="1201986" y="95430"/>
                  </a:lnTo>
                  <a:lnTo>
                    <a:pt x="1210814" y="81585"/>
                  </a:lnTo>
                </a:path>
                <a:path w="1754504" h="1601470">
                  <a:moveTo>
                    <a:pt x="899283" y="169723"/>
                  </a:moveTo>
                  <a:lnTo>
                    <a:pt x="901922" y="156416"/>
                  </a:lnTo>
                  <a:lnTo>
                    <a:pt x="905252" y="143371"/>
                  </a:lnTo>
                  <a:lnTo>
                    <a:pt x="909249" y="130611"/>
                  </a:lnTo>
                  <a:lnTo>
                    <a:pt x="913888" y="118161"/>
                  </a:lnTo>
                </a:path>
                <a:path w="1754504" h="1601470">
                  <a:moveTo>
                    <a:pt x="568956" y="187122"/>
                  </a:moveTo>
                  <a:lnTo>
                    <a:pt x="583049" y="198120"/>
                  </a:lnTo>
                  <a:lnTo>
                    <a:pt x="596547" y="210141"/>
                  </a:lnTo>
                  <a:lnTo>
                    <a:pt x="609426" y="223163"/>
                  </a:lnTo>
                  <a:lnTo>
                    <a:pt x="621661" y="237160"/>
                  </a:lnTo>
                </a:path>
                <a:path w="1754504" h="1601470">
                  <a:moveTo>
                    <a:pt x="168398" y="579679"/>
                  </a:moveTo>
                  <a:lnTo>
                    <a:pt x="165469" y="566731"/>
                  </a:lnTo>
                  <a:lnTo>
                    <a:pt x="162969" y="553628"/>
                  </a:lnTo>
                  <a:lnTo>
                    <a:pt x="160897" y="540407"/>
                  </a:lnTo>
                  <a:lnTo>
                    <a:pt x="159254" y="527101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187945" y="5053710"/>
            <a:ext cx="9702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470" dirty="0">
                <a:solidFill>
                  <a:srgbClr val="FFFFFF"/>
                </a:solidFill>
                <a:latin typeface="Arial"/>
                <a:cs typeface="Arial"/>
              </a:rPr>
              <a:t>?????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974707"/>
          </a:solidFill>
        </p:spPr>
        <p:txBody>
          <a:bodyPr vert="horz" wrap="square" lIns="0" tIns="200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80"/>
              </a:spcBef>
            </a:pPr>
            <a:r>
              <a:rPr sz="4400" spc="-280" dirty="0"/>
              <a:t>Definisi</a:t>
            </a:r>
            <a:r>
              <a:rPr sz="4400" spc="-254" dirty="0"/>
              <a:t> </a:t>
            </a:r>
            <a:r>
              <a:rPr sz="4400" spc="-610" dirty="0"/>
              <a:t>Tes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57200" y="1600200"/>
            <a:ext cx="8229600" cy="1905000"/>
          </a:xfrm>
          <a:prstGeom prst="rect">
            <a:avLst/>
          </a:prstGeom>
          <a:solidFill>
            <a:srgbClr val="375F92"/>
          </a:solidFill>
        </p:spPr>
        <p:txBody>
          <a:bodyPr vert="horz" wrap="square" lIns="0" tIns="20320" rIns="0" bIns="0" rtlCol="0">
            <a:spAutoFit/>
          </a:bodyPr>
          <a:lstStyle/>
          <a:p>
            <a:pPr marL="434340" indent="-343535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434340" algn="l"/>
                <a:tab pos="434975" algn="l"/>
              </a:tabLst>
            </a:pPr>
            <a:r>
              <a:rPr sz="3200" b="1" spc="-254" dirty="0">
                <a:solidFill>
                  <a:srgbClr val="FFFFFF"/>
                </a:solidFill>
                <a:latin typeface="Arial"/>
                <a:cs typeface="Arial"/>
              </a:rPr>
              <a:t>Suatu </a:t>
            </a:r>
            <a:r>
              <a:rPr sz="3200" b="1" spc="-235" dirty="0">
                <a:solidFill>
                  <a:srgbClr val="FFFFFF"/>
                </a:solidFill>
                <a:latin typeface="Arial"/>
                <a:cs typeface="Arial"/>
              </a:rPr>
              <a:t>prosedur </a:t>
            </a:r>
            <a:r>
              <a:rPr sz="3200" b="1" spc="-300" dirty="0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sz="3200" b="1" spc="-215" dirty="0">
                <a:solidFill>
                  <a:srgbClr val="FFFFFF"/>
                </a:solidFill>
                <a:latin typeface="Arial"/>
                <a:cs typeface="Arial"/>
              </a:rPr>
              <a:t>sifatnya</a:t>
            </a: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35" dirty="0">
                <a:solidFill>
                  <a:srgbClr val="FFFFFF"/>
                </a:solidFill>
                <a:latin typeface="Arial"/>
                <a:cs typeface="Arial"/>
              </a:rPr>
              <a:t>sistematis</a:t>
            </a:r>
            <a:endParaRPr sz="3200">
              <a:latin typeface="Arial"/>
              <a:cs typeface="Arial"/>
            </a:endParaRPr>
          </a:p>
          <a:p>
            <a:pPr marL="434340" marR="45212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434340" algn="l"/>
                <a:tab pos="434975" algn="l"/>
              </a:tabLst>
            </a:pPr>
            <a:r>
              <a:rPr sz="3200" b="1" spc="-220" dirty="0">
                <a:solidFill>
                  <a:srgbClr val="FFFFFF"/>
                </a:solidFill>
                <a:latin typeface="Arial"/>
                <a:cs typeface="Arial"/>
              </a:rPr>
              <a:t>Dilakukan </a:t>
            </a:r>
            <a:r>
              <a:rPr sz="3200" b="1" spc="-229" dirty="0">
                <a:solidFill>
                  <a:srgbClr val="FFFFFF"/>
                </a:solidFill>
                <a:latin typeface="Arial"/>
                <a:cs typeface="Arial"/>
              </a:rPr>
              <a:t>berdasarkan </a:t>
            </a: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tujuan </a:t>
            </a:r>
            <a:r>
              <a:rPr sz="3200" b="1" spc="-225" dirty="0">
                <a:solidFill>
                  <a:srgbClr val="FFFFFF"/>
                </a:solidFill>
                <a:latin typeface="Arial"/>
                <a:cs typeface="Arial"/>
              </a:rPr>
              <a:t>dan </a:t>
            </a:r>
            <a:r>
              <a:rPr sz="3200" b="1" spc="-105" dirty="0">
                <a:solidFill>
                  <a:srgbClr val="FFFFFF"/>
                </a:solidFill>
                <a:latin typeface="Arial"/>
                <a:cs typeface="Arial"/>
              </a:rPr>
              <a:t>tata </a:t>
            </a:r>
            <a:r>
              <a:rPr sz="3200" b="1" spc="-260" dirty="0">
                <a:solidFill>
                  <a:srgbClr val="FFFFFF"/>
                </a:solidFill>
                <a:latin typeface="Arial"/>
                <a:cs typeface="Arial"/>
              </a:rPr>
              <a:t>cara  </a:t>
            </a:r>
            <a:r>
              <a:rPr sz="3200" b="1" spc="-300" dirty="0">
                <a:solidFill>
                  <a:srgbClr val="FFFFFF"/>
                </a:solidFill>
                <a:latin typeface="Arial"/>
                <a:cs typeface="Arial"/>
              </a:rPr>
              <a:t>yang</a:t>
            </a:r>
            <a:r>
              <a:rPr sz="32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15" dirty="0">
                <a:solidFill>
                  <a:srgbClr val="FFFFFF"/>
                </a:solidFill>
                <a:latin typeface="Arial"/>
                <a:cs typeface="Arial"/>
              </a:rPr>
              <a:t>jelas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3733800"/>
            <a:ext cx="8229600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40208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59055" rIns="0" bIns="0" rtlCol="0">
            <a:spAutoFit/>
          </a:bodyPr>
          <a:lstStyle/>
          <a:p>
            <a:pPr marL="1873885" marR="1864995" indent="278765">
              <a:lnSpc>
                <a:spcPct val="100000"/>
              </a:lnSpc>
              <a:spcBef>
                <a:spcPts val="465"/>
              </a:spcBef>
            </a:pPr>
            <a:r>
              <a:rPr sz="4000" spc="-285" dirty="0"/>
              <a:t>Pendekatan </a:t>
            </a:r>
            <a:r>
              <a:rPr sz="4000" spc="-250" dirty="0"/>
              <a:t>dalam  </a:t>
            </a:r>
            <a:r>
              <a:rPr sz="4000" spc="-340" dirty="0"/>
              <a:t>Pengukuran</a:t>
            </a:r>
            <a:r>
              <a:rPr sz="4000" spc="-250" dirty="0"/>
              <a:t> </a:t>
            </a:r>
            <a:r>
              <a:rPr sz="4000" spc="-355" dirty="0"/>
              <a:t>Psikologi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457200" y="1828800"/>
            <a:ext cx="8229600" cy="2438400"/>
          </a:xfrm>
          <a:custGeom>
            <a:avLst/>
            <a:gdLst/>
            <a:ahLst/>
            <a:cxnLst/>
            <a:rect l="l" t="t" r="r" b="b"/>
            <a:pathLst>
              <a:path w="8229600" h="2438400">
                <a:moveTo>
                  <a:pt x="8229600" y="0"/>
                </a:moveTo>
                <a:lnTo>
                  <a:pt x="0" y="0"/>
                </a:lnTo>
                <a:lnTo>
                  <a:pt x="0" y="2438400"/>
                </a:lnTo>
                <a:lnTo>
                  <a:pt x="8229600" y="2438400"/>
                </a:lnTo>
                <a:lnTo>
                  <a:pt x="822960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755775"/>
            <a:ext cx="7935595" cy="2403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215" dirty="0">
                <a:solidFill>
                  <a:srgbClr val="FFFFFF"/>
                </a:solidFill>
                <a:latin typeface="Arial"/>
                <a:cs typeface="Arial"/>
              </a:rPr>
              <a:t>Pendekatan</a:t>
            </a:r>
            <a:r>
              <a:rPr sz="3000" b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220" dirty="0">
                <a:solidFill>
                  <a:srgbClr val="FFFFFF"/>
                </a:solidFill>
                <a:latin typeface="Arial"/>
                <a:cs typeface="Arial"/>
              </a:rPr>
              <a:t>Psikomotorik</a:t>
            </a:r>
            <a:endParaRPr sz="3000">
              <a:latin typeface="Arial"/>
              <a:cs typeface="Arial"/>
            </a:endParaRPr>
          </a:p>
          <a:p>
            <a:pPr marL="355600" marR="5080" indent="-343535">
              <a:lnSpc>
                <a:spcPct val="8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b="1" spc="-215" dirty="0">
                <a:solidFill>
                  <a:srgbClr val="FFFFFF"/>
                </a:solidFill>
                <a:latin typeface="Arial"/>
                <a:cs typeface="Arial"/>
              </a:rPr>
              <a:t>Pendekatan </a:t>
            </a:r>
            <a:r>
              <a:rPr sz="3000" b="1" spc="-190" dirty="0">
                <a:solidFill>
                  <a:srgbClr val="FFFFFF"/>
                </a:solidFill>
                <a:latin typeface="Arial"/>
                <a:cs typeface="Arial"/>
              </a:rPr>
              <a:t>dalam </a:t>
            </a:r>
            <a:r>
              <a:rPr sz="3000" b="1" spc="-204" dirty="0">
                <a:solidFill>
                  <a:srgbClr val="FFFFFF"/>
                </a:solidFill>
                <a:latin typeface="Arial"/>
                <a:cs typeface="Arial"/>
              </a:rPr>
              <a:t>administrasi </a:t>
            </a:r>
            <a:r>
              <a:rPr sz="3000" b="1" spc="-215" dirty="0">
                <a:solidFill>
                  <a:srgbClr val="FFFFFF"/>
                </a:solidFill>
                <a:latin typeface="Arial"/>
                <a:cs typeface="Arial"/>
              </a:rPr>
              <a:t>dan </a:t>
            </a:r>
            <a:r>
              <a:rPr sz="3000" b="1" spc="-160" dirty="0">
                <a:solidFill>
                  <a:srgbClr val="FFFFFF"/>
                </a:solidFill>
                <a:latin typeface="Arial"/>
                <a:cs typeface="Arial"/>
              </a:rPr>
              <a:t>interpretasi  </a:t>
            </a:r>
            <a:r>
              <a:rPr sz="3000" b="1" spc="-229" dirty="0">
                <a:solidFill>
                  <a:srgbClr val="FFFFFF"/>
                </a:solidFill>
                <a:latin typeface="Arial"/>
                <a:cs typeface="Arial"/>
              </a:rPr>
              <a:t>pengukuran </a:t>
            </a:r>
            <a:r>
              <a:rPr sz="3000" b="1" spc="-265" dirty="0">
                <a:solidFill>
                  <a:srgbClr val="FFFFFF"/>
                </a:solidFill>
                <a:latin typeface="Arial"/>
                <a:cs typeface="Arial"/>
              </a:rPr>
              <a:t>psikologis </a:t>
            </a:r>
            <a:r>
              <a:rPr sz="3000" b="1" spc="-220" dirty="0">
                <a:solidFill>
                  <a:srgbClr val="FFFFFF"/>
                </a:solidFill>
                <a:latin typeface="Arial"/>
                <a:cs typeface="Arial"/>
              </a:rPr>
              <a:t>berdasarkan atas  </a:t>
            </a:r>
            <a:r>
              <a:rPr sz="3000" b="1" spc="-190" dirty="0">
                <a:solidFill>
                  <a:srgbClr val="FFFFFF"/>
                </a:solidFill>
                <a:latin typeface="Arial"/>
                <a:cs typeface="Arial"/>
              </a:rPr>
              <a:t>perhitungan </a:t>
            </a:r>
            <a:r>
              <a:rPr sz="3000" b="1" spc="-180" dirty="0">
                <a:solidFill>
                  <a:srgbClr val="FFFFFF"/>
                </a:solidFill>
                <a:latin typeface="Arial"/>
                <a:cs typeface="Arial"/>
              </a:rPr>
              <a:t>numerikal </a:t>
            </a:r>
            <a:r>
              <a:rPr sz="3000" b="1" spc="-245" dirty="0">
                <a:solidFill>
                  <a:srgbClr val="FFFFFF"/>
                </a:solidFill>
                <a:latin typeface="Arial"/>
                <a:cs typeface="Arial"/>
              </a:rPr>
              <a:t>dengan </a:t>
            </a:r>
            <a:r>
              <a:rPr sz="3000" b="1" spc="-254" dirty="0">
                <a:solidFill>
                  <a:srgbClr val="FFFFFF"/>
                </a:solidFill>
                <a:latin typeface="Arial"/>
                <a:cs typeface="Arial"/>
              </a:rPr>
              <a:t>menggunakan  </a:t>
            </a:r>
            <a:r>
              <a:rPr sz="3000" b="1" spc="-215" dirty="0">
                <a:solidFill>
                  <a:srgbClr val="FFFFFF"/>
                </a:solidFill>
                <a:latin typeface="Arial"/>
                <a:cs typeface="Arial"/>
              </a:rPr>
              <a:t>satuan ukuran </a:t>
            </a:r>
            <a:r>
              <a:rPr sz="3000" b="1" spc="-110" dirty="0">
                <a:solidFill>
                  <a:srgbClr val="FFFFFF"/>
                </a:solidFill>
                <a:latin typeface="Arial"/>
                <a:cs typeface="Arial"/>
              </a:rPr>
              <a:t>tertentu </a:t>
            </a:r>
            <a:r>
              <a:rPr sz="3000" b="1" spc="-170" dirty="0">
                <a:solidFill>
                  <a:srgbClr val="FFFFFF"/>
                </a:solidFill>
                <a:latin typeface="Arial"/>
                <a:cs typeface="Arial"/>
              </a:rPr>
              <a:t>terhadap </a:t>
            </a:r>
            <a:r>
              <a:rPr sz="3000" b="1" spc="-220" dirty="0">
                <a:solidFill>
                  <a:srgbClr val="FFFFFF"/>
                </a:solidFill>
                <a:latin typeface="Arial"/>
                <a:cs typeface="Arial"/>
              </a:rPr>
              <a:t>suatu </a:t>
            </a:r>
            <a:r>
              <a:rPr sz="3000" b="1" spc="-260" dirty="0">
                <a:solidFill>
                  <a:srgbClr val="FFFFFF"/>
                </a:solidFill>
                <a:latin typeface="Arial"/>
                <a:cs typeface="Arial"/>
              </a:rPr>
              <a:t>aspek  </a:t>
            </a:r>
            <a:r>
              <a:rPr sz="3000" b="1" spc="-270" dirty="0">
                <a:solidFill>
                  <a:srgbClr val="FFFFFF"/>
                </a:solidFill>
                <a:latin typeface="Arial"/>
                <a:cs typeface="Arial"/>
              </a:rPr>
              <a:t>psikis</a:t>
            </a:r>
            <a:r>
              <a:rPr sz="30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110" dirty="0">
                <a:solidFill>
                  <a:srgbClr val="FFFFFF"/>
                </a:solidFill>
                <a:latin typeface="Arial"/>
                <a:cs typeface="Arial"/>
              </a:rPr>
              <a:t>tertentu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4419600"/>
            <a:ext cx="8305800" cy="2104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325880"/>
          </a:xfrm>
          <a:prstGeom prst="rect">
            <a:avLst/>
          </a:prstGeom>
          <a:solidFill>
            <a:srgbClr val="4F6128"/>
          </a:solidFill>
        </p:spPr>
        <p:txBody>
          <a:bodyPr vert="horz" wrap="square" lIns="0" tIns="20955" rIns="0" bIns="0" rtlCol="0">
            <a:spAutoFit/>
          </a:bodyPr>
          <a:lstStyle/>
          <a:p>
            <a:pPr marL="1200150" marR="1191260" indent="952500">
              <a:lnSpc>
                <a:spcPct val="100000"/>
              </a:lnSpc>
              <a:spcBef>
                <a:spcPts val="165"/>
              </a:spcBef>
            </a:pPr>
            <a:r>
              <a:rPr sz="4000" spc="-285" dirty="0"/>
              <a:t>Pendekatan </a:t>
            </a:r>
            <a:r>
              <a:rPr sz="4000" spc="-250" dirty="0"/>
              <a:t>dalam  </a:t>
            </a:r>
            <a:r>
              <a:rPr sz="4000" spc="-345" dirty="0"/>
              <a:t>Pengukuran </a:t>
            </a:r>
            <a:r>
              <a:rPr sz="4000" spc="-355" dirty="0"/>
              <a:t>Psikologi</a:t>
            </a:r>
            <a:r>
              <a:rPr sz="4000" spc="-30" dirty="0"/>
              <a:t> </a:t>
            </a:r>
            <a:r>
              <a:rPr sz="4000" spc="-145" dirty="0"/>
              <a:t>(lanj.)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457200" y="1752600"/>
            <a:ext cx="4724400" cy="4373880"/>
          </a:xfrm>
          <a:custGeom>
            <a:avLst/>
            <a:gdLst/>
            <a:ahLst/>
            <a:cxnLst/>
            <a:rect l="l" t="t" r="r" b="b"/>
            <a:pathLst>
              <a:path w="4724400" h="4373880">
                <a:moveTo>
                  <a:pt x="4724400" y="0"/>
                </a:moveTo>
                <a:lnTo>
                  <a:pt x="0" y="0"/>
                </a:lnTo>
                <a:lnTo>
                  <a:pt x="0" y="4373880"/>
                </a:lnTo>
                <a:lnTo>
                  <a:pt x="4724400" y="4373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A8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69388"/>
            <a:ext cx="4351020" cy="432498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3000" b="1" spc="-215" dirty="0">
                <a:solidFill>
                  <a:srgbClr val="FFFFFF"/>
                </a:solidFill>
                <a:latin typeface="Arial"/>
                <a:cs typeface="Arial"/>
              </a:rPr>
              <a:t>Pendekatan</a:t>
            </a:r>
            <a:r>
              <a:rPr sz="30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195" dirty="0">
                <a:solidFill>
                  <a:srgbClr val="FFFFFF"/>
                </a:solidFill>
                <a:latin typeface="Arial"/>
                <a:cs typeface="Arial"/>
              </a:rPr>
              <a:t>Impresionistik</a:t>
            </a:r>
            <a:endParaRPr sz="3000">
              <a:latin typeface="Arial"/>
              <a:cs typeface="Arial"/>
            </a:endParaRPr>
          </a:p>
          <a:p>
            <a:pPr marL="355600" marR="5080" indent="-343535">
              <a:lnSpc>
                <a:spcPct val="9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b="1" spc="-215" dirty="0">
                <a:solidFill>
                  <a:srgbClr val="FFFFFF"/>
                </a:solidFill>
                <a:latin typeface="Arial"/>
                <a:cs typeface="Arial"/>
              </a:rPr>
              <a:t>Pendekatan </a:t>
            </a:r>
            <a:r>
              <a:rPr sz="3000" b="1" spc="-190" dirty="0">
                <a:solidFill>
                  <a:srgbClr val="FFFFFF"/>
                </a:solidFill>
                <a:latin typeface="Arial"/>
                <a:cs typeface="Arial"/>
              </a:rPr>
              <a:t>dalam  </a:t>
            </a:r>
            <a:r>
              <a:rPr sz="3000" b="1" spc="-210" dirty="0">
                <a:solidFill>
                  <a:srgbClr val="FFFFFF"/>
                </a:solidFill>
                <a:latin typeface="Arial"/>
                <a:cs typeface="Arial"/>
              </a:rPr>
              <a:t>administrasi </a:t>
            </a:r>
            <a:r>
              <a:rPr sz="3000" b="1" spc="-215" dirty="0">
                <a:solidFill>
                  <a:srgbClr val="FFFFFF"/>
                </a:solidFill>
                <a:latin typeface="Arial"/>
                <a:cs typeface="Arial"/>
              </a:rPr>
              <a:t>dan  </a:t>
            </a:r>
            <a:r>
              <a:rPr sz="3000" b="1" spc="-160" dirty="0">
                <a:solidFill>
                  <a:srgbClr val="FFFFFF"/>
                </a:solidFill>
                <a:latin typeface="Arial"/>
                <a:cs typeface="Arial"/>
              </a:rPr>
              <a:t>interpretasi </a:t>
            </a:r>
            <a:r>
              <a:rPr sz="3000" b="1" spc="-235" dirty="0">
                <a:solidFill>
                  <a:srgbClr val="FFFFFF"/>
                </a:solidFill>
                <a:latin typeface="Arial"/>
                <a:cs typeface="Arial"/>
              </a:rPr>
              <a:t>pengukuran  </a:t>
            </a:r>
            <a:r>
              <a:rPr sz="3000" b="1" spc="-270" dirty="0">
                <a:solidFill>
                  <a:srgbClr val="FFFFFF"/>
                </a:solidFill>
                <a:latin typeface="Arial"/>
                <a:cs typeface="Arial"/>
              </a:rPr>
              <a:t>psikologis </a:t>
            </a:r>
            <a:r>
              <a:rPr sz="3000" b="1" spc="-180" dirty="0">
                <a:solidFill>
                  <a:srgbClr val="FFFFFF"/>
                </a:solidFill>
                <a:latin typeface="Arial"/>
                <a:cs typeface="Arial"/>
              </a:rPr>
              <a:t>untuk  </a:t>
            </a:r>
            <a:r>
              <a:rPr sz="3000" b="1" spc="-200" dirty="0">
                <a:solidFill>
                  <a:srgbClr val="FFFFFF"/>
                </a:solidFill>
                <a:latin typeface="Arial"/>
                <a:cs typeface="Arial"/>
              </a:rPr>
              <a:t>memahami </a:t>
            </a:r>
            <a:r>
              <a:rPr sz="3000" b="1" spc="-190" dirty="0">
                <a:solidFill>
                  <a:srgbClr val="FFFFFF"/>
                </a:solidFill>
                <a:latin typeface="Arial"/>
                <a:cs typeface="Arial"/>
              </a:rPr>
              <a:t>kepribadian  </a:t>
            </a:r>
            <a:r>
              <a:rPr sz="3000" b="1" spc="-280" dirty="0">
                <a:solidFill>
                  <a:srgbClr val="FFFFFF"/>
                </a:solidFill>
                <a:latin typeface="Arial"/>
                <a:cs typeface="Arial"/>
              </a:rPr>
              <a:t>seseorang </a:t>
            </a:r>
            <a:r>
              <a:rPr sz="3000" b="1" spc="-285" dirty="0">
                <a:solidFill>
                  <a:srgbClr val="FFFFFF"/>
                </a:solidFill>
                <a:latin typeface="Arial"/>
                <a:cs typeface="Arial"/>
              </a:rPr>
              <a:t>yang  </a:t>
            </a:r>
            <a:r>
              <a:rPr sz="3000" b="1" spc="-220" dirty="0">
                <a:solidFill>
                  <a:srgbClr val="FFFFFF"/>
                </a:solidFill>
                <a:latin typeface="Arial"/>
                <a:cs typeface="Arial"/>
              </a:rPr>
              <a:t>didasarkan </a:t>
            </a:r>
            <a:r>
              <a:rPr sz="3000" b="1" spc="-215" dirty="0">
                <a:solidFill>
                  <a:srgbClr val="FFFFFF"/>
                </a:solidFill>
                <a:latin typeface="Arial"/>
                <a:cs typeface="Arial"/>
              </a:rPr>
              <a:t>atas </a:t>
            </a:r>
            <a:r>
              <a:rPr sz="3000" b="1" spc="-275" dirty="0">
                <a:solidFill>
                  <a:srgbClr val="FFFFFF"/>
                </a:solidFill>
                <a:latin typeface="Arial"/>
                <a:cs typeface="Arial"/>
              </a:rPr>
              <a:t>kesan  </a:t>
            </a:r>
            <a:r>
              <a:rPr sz="3000" b="1" spc="-285" dirty="0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sz="3000" b="1" spc="-170" dirty="0">
                <a:solidFill>
                  <a:srgbClr val="FFFFFF"/>
                </a:solidFill>
                <a:latin typeface="Arial"/>
                <a:cs typeface="Arial"/>
              </a:rPr>
              <a:t>ditimbulkan </a:t>
            </a:r>
            <a:r>
              <a:rPr sz="3000" b="1" spc="-185" dirty="0">
                <a:solidFill>
                  <a:srgbClr val="FFFFFF"/>
                </a:solidFill>
                <a:latin typeface="Arial"/>
                <a:cs typeface="Arial"/>
              </a:rPr>
              <a:t>oleh  </a:t>
            </a:r>
            <a:r>
              <a:rPr sz="3000" b="1" spc="-245" dirty="0">
                <a:solidFill>
                  <a:srgbClr val="FFFFFF"/>
                </a:solidFill>
                <a:latin typeface="Arial"/>
                <a:cs typeface="Arial"/>
              </a:rPr>
              <a:t>orang </a:t>
            </a:r>
            <a:r>
              <a:rPr sz="3000" b="1" spc="-285" dirty="0">
                <a:solidFill>
                  <a:srgbClr val="FFFFFF"/>
                </a:solidFill>
                <a:latin typeface="Arial"/>
                <a:cs typeface="Arial"/>
              </a:rPr>
              <a:t>yang</a:t>
            </a:r>
            <a:r>
              <a:rPr sz="30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225" dirty="0">
                <a:solidFill>
                  <a:srgbClr val="FFFFFF"/>
                </a:solidFill>
                <a:latin typeface="Arial"/>
                <a:cs typeface="Arial"/>
              </a:rPr>
              <a:t>bersangkutan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34000" y="1752600"/>
            <a:ext cx="3419855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974707"/>
          </a:solidFill>
        </p:spPr>
        <p:txBody>
          <a:bodyPr vert="horz" wrap="square" lIns="0" tIns="200660" rIns="0" bIns="0" rtlCol="0">
            <a:spAutoFit/>
          </a:bodyPr>
          <a:lstStyle/>
          <a:p>
            <a:pPr marL="668020">
              <a:lnSpc>
                <a:spcPct val="100000"/>
              </a:lnSpc>
              <a:spcBef>
                <a:spcPts val="1580"/>
              </a:spcBef>
            </a:pPr>
            <a:r>
              <a:rPr sz="4400" spc="-160" dirty="0"/>
              <a:t>Metode </a:t>
            </a:r>
            <a:r>
              <a:rPr sz="4400" spc="-375" dirty="0"/>
              <a:t>Pengukuran</a:t>
            </a:r>
            <a:r>
              <a:rPr sz="4400" spc="-320" dirty="0"/>
              <a:t> </a:t>
            </a:r>
            <a:r>
              <a:rPr sz="4400" spc="-390" dirty="0"/>
              <a:t>Psikologi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5029200" cy="4526280"/>
          </a:xfrm>
          <a:custGeom>
            <a:avLst/>
            <a:gdLst/>
            <a:ahLst/>
            <a:cxnLst/>
            <a:rect l="l" t="t" r="r" b="b"/>
            <a:pathLst>
              <a:path w="5029200" h="4526280">
                <a:moveTo>
                  <a:pt x="5029200" y="0"/>
                </a:moveTo>
                <a:lnTo>
                  <a:pt x="0" y="0"/>
                </a:lnTo>
                <a:lnTo>
                  <a:pt x="0" y="4526280"/>
                </a:lnTo>
                <a:lnTo>
                  <a:pt x="5029200" y="4526280"/>
                </a:lnTo>
                <a:lnTo>
                  <a:pt x="5029200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09978"/>
            <a:ext cx="4735830" cy="417258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3200" b="1" i="1" spc="-229" dirty="0">
                <a:solidFill>
                  <a:srgbClr val="FFFFFF"/>
                </a:solidFill>
                <a:latin typeface="Arial"/>
                <a:cs typeface="Arial"/>
              </a:rPr>
              <a:t>Self-Report </a:t>
            </a:r>
            <a:r>
              <a:rPr sz="3200" b="1" spc="-245" dirty="0">
                <a:solidFill>
                  <a:srgbClr val="FFFFFF"/>
                </a:solidFill>
                <a:latin typeface="Arial"/>
                <a:cs typeface="Arial"/>
              </a:rPr>
              <a:t>(Laporan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35" dirty="0">
                <a:solidFill>
                  <a:srgbClr val="FFFFFF"/>
                </a:solidFill>
                <a:latin typeface="Arial"/>
                <a:cs typeface="Arial"/>
              </a:rPr>
              <a:t>Diri)</a:t>
            </a:r>
            <a:endParaRPr sz="3200">
              <a:latin typeface="Arial"/>
              <a:cs typeface="Arial"/>
            </a:endParaRPr>
          </a:p>
          <a:p>
            <a:pPr marL="355600" marR="5080" indent="-343535">
              <a:lnSpc>
                <a:spcPct val="90000"/>
              </a:lnSpc>
              <a:spcBef>
                <a:spcPts val="7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275" dirty="0">
                <a:solidFill>
                  <a:srgbClr val="FFFFFF"/>
                </a:solidFill>
                <a:latin typeface="Arial"/>
                <a:cs typeface="Arial"/>
              </a:rPr>
              <a:t>Pengukuran </a:t>
            </a:r>
            <a:r>
              <a:rPr sz="3200" b="1" spc="-280" dirty="0">
                <a:solidFill>
                  <a:srgbClr val="FFFFFF"/>
                </a:solidFill>
                <a:latin typeface="Arial"/>
                <a:cs typeface="Arial"/>
              </a:rPr>
              <a:t>psikologis  </a:t>
            </a:r>
            <a:r>
              <a:rPr sz="3200" b="1" spc="-265" dirty="0">
                <a:solidFill>
                  <a:srgbClr val="FFFFFF"/>
                </a:solidFill>
                <a:latin typeface="Arial"/>
                <a:cs typeface="Arial"/>
              </a:rPr>
              <a:t>dengan </a:t>
            </a:r>
            <a:r>
              <a:rPr sz="3200" b="1" spc="-260" dirty="0">
                <a:solidFill>
                  <a:srgbClr val="FFFFFF"/>
                </a:solidFill>
                <a:latin typeface="Arial"/>
                <a:cs typeface="Arial"/>
              </a:rPr>
              <a:t>cara </a:t>
            </a:r>
            <a:r>
              <a:rPr sz="3200" b="1" spc="-254" dirty="0">
                <a:solidFill>
                  <a:srgbClr val="FFFFFF"/>
                </a:solidFill>
                <a:latin typeface="Arial"/>
                <a:cs typeface="Arial"/>
              </a:rPr>
              <a:t>membaca  </a:t>
            </a:r>
            <a:r>
              <a:rPr sz="3200" b="1" spc="-165" dirty="0">
                <a:solidFill>
                  <a:srgbClr val="FFFFFF"/>
                </a:solidFill>
                <a:latin typeface="Arial"/>
                <a:cs typeface="Arial"/>
              </a:rPr>
              <a:t>atau </a:t>
            </a:r>
            <a:r>
              <a:rPr sz="3200" b="1" spc="-235" dirty="0">
                <a:solidFill>
                  <a:srgbClr val="FFFFFF"/>
                </a:solidFill>
                <a:latin typeface="Arial"/>
                <a:cs typeface="Arial"/>
              </a:rPr>
              <a:t>mendengar </a:t>
            </a:r>
            <a:r>
              <a:rPr sz="3200" b="1" spc="-210" dirty="0">
                <a:solidFill>
                  <a:srgbClr val="FFFFFF"/>
                </a:solidFill>
                <a:latin typeface="Arial"/>
                <a:cs typeface="Arial"/>
              </a:rPr>
              <a:t>apa </a:t>
            </a:r>
            <a:r>
              <a:rPr sz="3200" b="1" spc="-300" dirty="0">
                <a:solidFill>
                  <a:srgbClr val="FFFFFF"/>
                </a:solidFill>
                <a:latin typeface="Arial"/>
                <a:cs typeface="Arial"/>
              </a:rPr>
              <a:t>yang  </a:t>
            </a:r>
            <a:r>
              <a:rPr sz="3200" b="1" spc="-195" dirty="0">
                <a:solidFill>
                  <a:srgbClr val="FFFFFF"/>
                </a:solidFill>
                <a:latin typeface="Arial"/>
                <a:cs typeface="Arial"/>
              </a:rPr>
              <a:t>dikatakan </a:t>
            </a:r>
            <a:r>
              <a:rPr sz="3200" b="1" spc="-185" dirty="0">
                <a:solidFill>
                  <a:srgbClr val="FFFFFF"/>
                </a:solidFill>
                <a:latin typeface="Arial"/>
                <a:cs typeface="Arial"/>
              </a:rPr>
              <a:t>oleh </a:t>
            </a:r>
            <a:r>
              <a:rPr sz="3200" b="1" spc="-190" dirty="0">
                <a:solidFill>
                  <a:srgbClr val="FFFFFF"/>
                </a:solidFill>
                <a:latin typeface="Arial"/>
                <a:cs typeface="Arial"/>
              </a:rPr>
              <a:t>individu  </a:t>
            </a:r>
            <a:r>
              <a:rPr sz="3200" b="1" spc="-300" dirty="0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sz="3200" b="1" spc="-240" dirty="0">
                <a:solidFill>
                  <a:srgbClr val="FFFFFF"/>
                </a:solidFill>
                <a:latin typeface="Arial"/>
                <a:cs typeface="Arial"/>
              </a:rPr>
              <a:t>bersangkutan  </a:t>
            </a:r>
            <a:r>
              <a:rPr sz="3200" b="1" spc="-185" dirty="0">
                <a:solidFill>
                  <a:srgbClr val="FFFFFF"/>
                </a:solidFill>
                <a:latin typeface="Arial"/>
                <a:cs typeface="Arial"/>
              </a:rPr>
              <a:t>tentang </a:t>
            </a:r>
            <a:r>
              <a:rPr sz="3200" b="1" spc="-195" dirty="0">
                <a:solidFill>
                  <a:srgbClr val="FFFFFF"/>
                </a:solidFill>
                <a:latin typeface="Arial"/>
                <a:cs typeface="Arial"/>
              </a:rPr>
              <a:t>dirinya </a:t>
            </a:r>
            <a:r>
              <a:rPr sz="3200" b="1" spc="-180" dirty="0">
                <a:solidFill>
                  <a:srgbClr val="FFFFFF"/>
                </a:solidFill>
                <a:latin typeface="Arial"/>
                <a:cs typeface="Arial"/>
              </a:rPr>
              <a:t>seperti  metode </a:t>
            </a:r>
            <a:r>
              <a:rPr sz="3200" b="1" spc="-225" dirty="0">
                <a:solidFill>
                  <a:srgbClr val="FFFFFF"/>
                </a:solidFill>
                <a:latin typeface="Arial"/>
                <a:cs typeface="Arial"/>
              </a:rPr>
              <a:t>angket </a:t>
            </a:r>
            <a:r>
              <a:rPr sz="3200" b="1" spc="-270" dirty="0">
                <a:solidFill>
                  <a:srgbClr val="FFFFFF"/>
                </a:solidFill>
                <a:latin typeface="Arial"/>
                <a:cs typeface="Arial"/>
              </a:rPr>
              <a:t>langsung,  </a:t>
            </a:r>
            <a:r>
              <a:rPr sz="3200" b="1" spc="-175" dirty="0">
                <a:solidFill>
                  <a:srgbClr val="FFFFFF"/>
                </a:solidFill>
                <a:latin typeface="Arial"/>
                <a:cs typeface="Arial"/>
              </a:rPr>
              <a:t>inventori </a:t>
            </a:r>
            <a:r>
              <a:rPr sz="3200" b="1" spc="-225" dirty="0">
                <a:solidFill>
                  <a:srgbClr val="FFFFFF"/>
                </a:solidFill>
                <a:latin typeface="Arial"/>
                <a:cs typeface="Arial"/>
              </a:rPr>
              <a:t>dan </a:t>
            </a:r>
            <a:r>
              <a:rPr sz="3200" b="1" spc="-185" dirty="0">
                <a:solidFill>
                  <a:srgbClr val="FFFFFF"/>
                </a:solidFill>
                <a:latin typeface="Arial"/>
                <a:cs typeface="Arial"/>
              </a:rPr>
              <a:t>otobiografi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62600" y="1600200"/>
            <a:ext cx="3115055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34315" rIns="0" bIns="0" rtlCol="0">
            <a:spAutoFit/>
          </a:bodyPr>
          <a:lstStyle/>
          <a:p>
            <a:pPr marL="306705">
              <a:lnSpc>
                <a:spcPct val="100000"/>
              </a:lnSpc>
              <a:spcBef>
                <a:spcPts val="1845"/>
              </a:spcBef>
            </a:pPr>
            <a:r>
              <a:rPr sz="4000" spc="-150" dirty="0"/>
              <a:t>Metode </a:t>
            </a:r>
            <a:r>
              <a:rPr sz="4000" spc="-345" dirty="0"/>
              <a:t>Pengukuran </a:t>
            </a:r>
            <a:r>
              <a:rPr sz="4000" spc="-355" dirty="0"/>
              <a:t>Psikologi</a:t>
            </a:r>
            <a:r>
              <a:rPr sz="4000" spc="-65" dirty="0"/>
              <a:t> </a:t>
            </a:r>
            <a:r>
              <a:rPr sz="4000" spc="-145" dirty="0"/>
              <a:t>(lanj.)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5257800" cy="4526280"/>
          </a:xfrm>
          <a:custGeom>
            <a:avLst/>
            <a:gdLst/>
            <a:ahLst/>
            <a:cxnLst/>
            <a:rect l="l" t="t" r="r" b="b"/>
            <a:pathLst>
              <a:path w="5257800" h="4526280">
                <a:moveTo>
                  <a:pt x="5257800" y="0"/>
                </a:moveTo>
                <a:lnTo>
                  <a:pt x="0" y="0"/>
                </a:lnTo>
                <a:lnTo>
                  <a:pt x="0" y="4526280"/>
                </a:lnTo>
                <a:lnTo>
                  <a:pt x="5257800" y="4526280"/>
                </a:lnTo>
                <a:lnTo>
                  <a:pt x="525780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09978"/>
            <a:ext cx="4541520" cy="4270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0">
              <a:lnSpc>
                <a:spcPct val="110100"/>
              </a:lnSpc>
              <a:spcBef>
                <a:spcPts val="100"/>
              </a:spcBef>
            </a:pPr>
            <a:r>
              <a:rPr sz="3200" b="1" i="1" spc="-235" dirty="0">
                <a:solidFill>
                  <a:srgbClr val="FFFFFF"/>
                </a:solidFill>
                <a:latin typeface="Arial"/>
                <a:cs typeface="Arial"/>
              </a:rPr>
              <a:t>Report </a:t>
            </a:r>
            <a:r>
              <a:rPr sz="3200" b="1" i="1" spc="-275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3200" b="1" i="1" spc="-240" dirty="0">
                <a:solidFill>
                  <a:srgbClr val="FFFFFF"/>
                </a:solidFill>
                <a:latin typeface="Arial"/>
                <a:cs typeface="Arial"/>
              </a:rPr>
              <a:t>Others </a:t>
            </a:r>
            <a:r>
              <a:rPr sz="3200" b="1" spc="-245" dirty="0">
                <a:solidFill>
                  <a:srgbClr val="FFFFFF"/>
                </a:solidFill>
                <a:latin typeface="Arial"/>
                <a:cs typeface="Arial"/>
              </a:rPr>
              <a:t>(Laporan  </a:t>
            </a:r>
            <a:r>
              <a:rPr sz="3200" b="1" spc="-275" dirty="0">
                <a:solidFill>
                  <a:srgbClr val="FFFFFF"/>
                </a:solidFill>
                <a:latin typeface="Arial"/>
                <a:cs typeface="Arial"/>
              </a:rPr>
              <a:t>Orang</a:t>
            </a:r>
            <a:r>
              <a:rPr sz="32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45" dirty="0">
                <a:solidFill>
                  <a:srgbClr val="FFFFFF"/>
                </a:solidFill>
                <a:latin typeface="Arial"/>
                <a:cs typeface="Arial"/>
              </a:rPr>
              <a:t>Lain)</a:t>
            </a:r>
            <a:endParaRPr sz="3200">
              <a:latin typeface="Arial"/>
              <a:cs typeface="Arial"/>
            </a:endParaRPr>
          </a:p>
          <a:p>
            <a:pPr marL="355600" marR="5080" indent="-343535">
              <a:lnSpc>
                <a:spcPct val="9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275" dirty="0">
                <a:solidFill>
                  <a:srgbClr val="FFFFFF"/>
                </a:solidFill>
                <a:latin typeface="Arial"/>
                <a:cs typeface="Arial"/>
              </a:rPr>
              <a:t>Pengukuran </a:t>
            </a:r>
            <a:r>
              <a:rPr sz="3200" b="1" spc="-254" dirty="0">
                <a:solidFill>
                  <a:srgbClr val="FFFFFF"/>
                </a:solidFill>
                <a:latin typeface="Arial"/>
                <a:cs typeface="Arial"/>
              </a:rPr>
              <a:t>psikologi  </a:t>
            </a:r>
            <a:r>
              <a:rPr sz="3200" b="1" spc="-265" dirty="0">
                <a:solidFill>
                  <a:srgbClr val="FFFFFF"/>
                </a:solidFill>
                <a:latin typeface="Arial"/>
                <a:cs typeface="Arial"/>
              </a:rPr>
              <a:t>dengan </a:t>
            </a:r>
            <a:r>
              <a:rPr sz="3200" b="1" spc="-165" dirty="0">
                <a:solidFill>
                  <a:srgbClr val="FFFFFF"/>
                </a:solidFill>
                <a:latin typeface="Arial"/>
                <a:cs typeface="Arial"/>
              </a:rPr>
              <a:t>jalan </a:t>
            </a:r>
            <a:r>
              <a:rPr sz="3200" b="1" spc="-235" dirty="0">
                <a:solidFill>
                  <a:srgbClr val="FFFFFF"/>
                </a:solidFill>
                <a:latin typeface="Arial"/>
                <a:cs typeface="Arial"/>
              </a:rPr>
              <a:t>mendengar  </a:t>
            </a:r>
            <a:r>
              <a:rPr sz="3200" b="1" spc="-165" dirty="0">
                <a:solidFill>
                  <a:srgbClr val="FFFFFF"/>
                </a:solidFill>
                <a:latin typeface="Arial"/>
                <a:cs typeface="Arial"/>
              </a:rPr>
              <a:t>atau </a:t>
            </a:r>
            <a:r>
              <a:rPr sz="3200" b="1" spc="-254" dirty="0">
                <a:solidFill>
                  <a:srgbClr val="FFFFFF"/>
                </a:solidFill>
                <a:latin typeface="Arial"/>
                <a:cs typeface="Arial"/>
              </a:rPr>
              <a:t>membaca </a:t>
            </a:r>
            <a:r>
              <a:rPr sz="3200" b="1" spc="-215" dirty="0">
                <a:solidFill>
                  <a:srgbClr val="FFFFFF"/>
                </a:solidFill>
                <a:latin typeface="Arial"/>
                <a:cs typeface="Arial"/>
              </a:rPr>
              <a:t>apa </a:t>
            </a:r>
            <a:r>
              <a:rPr sz="3200" b="1" spc="-300" dirty="0">
                <a:solidFill>
                  <a:srgbClr val="FFFFFF"/>
                </a:solidFill>
                <a:latin typeface="Arial"/>
                <a:cs typeface="Arial"/>
              </a:rPr>
              <a:t>yang  </a:t>
            </a:r>
            <a:r>
              <a:rPr sz="3200" b="1" spc="-195" dirty="0">
                <a:solidFill>
                  <a:srgbClr val="FFFFFF"/>
                </a:solidFill>
                <a:latin typeface="Arial"/>
                <a:cs typeface="Arial"/>
              </a:rPr>
              <a:t>dikatakan </a:t>
            </a:r>
            <a:r>
              <a:rPr sz="3200" b="1" spc="-254" dirty="0">
                <a:solidFill>
                  <a:srgbClr val="FFFFFF"/>
                </a:solidFill>
                <a:latin typeface="Arial"/>
                <a:cs typeface="Arial"/>
              </a:rPr>
              <a:t>orang 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lain  </a:t>
            </a:r>
            <a:r>
              <a:rPr sz="3200" b="1" spc="-185" dirty="0">
                <a:solidFill>
                  <a:srgbClr val="FFFFFF"/>
                </a:solidFill>
                <a:latin typeface="Arial"/>
                <a:cs typeface="Arial"/>
              </a:rPr>
              <a:t>tentang </a:t>
            </a:r>
            <a:r>
              <a:rPr sz="3200" b="1" spc="-190" dirty="0">
                <a:solidFill>
                  <a:srgbClr val="FFFFFF"/>
                </a:solidFill>
                <a:latin typeface="Arial"/>
                <a:cs typeface="Arial"/>
              </a:rPr>
              <a:t>individu </a:t>
            </a:r>
            <a:r>
              <a:rPr sz="3200" b="1" spc="-300" dirty="0">
                <a:solidFill>
                  <a:srgbClr val="FFFFFF"/>
                </a:solidFill>
                <a:latin typeface="Arial"/>
                <a:cs typeface="Arial"/>
              </a:rPr>
              <a:t>yang  </a:t>
            </a:r>
            <a:r>
              <a:rPr sz="3200" b="1" spc="-240" dirty="0">
                <a:solidFill>
                  <a:srgbClr val="FFFFFF"/>
                </a:solidFill>
                <a:latin typeface="Arial"/>
                <a:cs typeface="Arial"/>
              </a:rPr>
              <a:t>bersangkutan </a:t>
            </a:r>
            <a:r>
              <a:rPr sz="3200" b="1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i="1" spc="-220" dirty="0">
                <a:solidFill>
                  <a:srgbClr val="FFFFFF"/>
                </a:solidFill>
                <a:latin typeface="Arial"/>
                <a:cs typeface="Arial"/>
              </a:rPr>
              <a:t>performance </a:t>
            </a:r>
            <a:r>
              <a:rPr sz="3200" b="1" i="1" spc="-215" dirty="0">
                <a:solidFill>
                  <a:srgbClr val="FFFFFF"/>
                </a:solidFill>
                <a:latin typeface="Arial"/>
                <a:cs typeface="Arial"/>
              </a:rPr>
              <a:t>appraisals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67400" y="1633966"/>
            <a:ext cx="2819400" cy="44620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234315" rIns="0" bIns="0" rtlCol="0">
            <a:spAutoFit/>
          </a:bodyPr>
          <a:lstStyle/>
          <a:p>
            <a:pPr marL="306705">
              <a:lnSpc>
                <a:spcPct val="100000"/>
              </a:lnSpc>
              <a:spcBef>
                <a:spcPts val="1845"/>
              </a:spcBef>
            </a:pPr>
            <a:r>
              <a:rPr sz="4000" spc="-150" dirty="0"/>
              <a:t>Metode </a:t>
            </a:r>
            <a:r>
              <a:rPr sz="4000" spc="-345" dirty="0"/>
              <a:t>Pengukuran </a:t>
            </a:r>
            <a:r>
              <a:rPr sz="4000" spc="-355" dirty="0"/>
              <a:t>Psikologi</a:t>
            </a:r>
            <a:r>
              <a:rPr sz="4000" spc="-65" dirty="0"/>
              <a:t> </a:t>
            </a:r>
            <a:r>
              <a:rPr sz="4000" spc="-145" dirty="0"/>
              <a:t>(lanj.)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57200" y="1600200"/>
            <a:ext cx="4343400" cy="2743200"/>
          </a:xfrm>
          <a:prstGeom prst="rect">
            <a:avLst/>
          </a:prstGeom>
          <a:solidFill>
            <a:srgbClr val="5F497A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3410"/>
              </a:lnSpc>
            </a:pPr>
            <a:r>
              <a:rPr sz="3000" b="1" spc="-260" dirty="0">
                <a:solidFill>
                  <a:srgbClr val="FFFFFF"/>
                </a:solidFill>
                <a:latin typeface="Arial"/>
                <a:cs typeface="Arial"/>
              </a:rPr>
              <a:t>Observasi</a:t>
            </a:r>
            <a:endParaRPr sz="3000">
              <a:latin typeface="Arial"/>
              <a:cs typeface="Arial"/>
            </a:endParaRPr>
          </a:p>
          <a:p>
            <a:pPr marL="434340" marR="449580" indent="-343535">
              <a:lnSpc>
                <a:spcPct val="90000"/>
              </a:lnSpc>
              <a:spcBef>
                <a:spcPts val="720"/>
              </a:spcBef>
              <a:buFont typeface="Arial"/>
              <a:buChar char="•"/>
              <a:tabLst>
                <a:tab pos="434340" algn="l"/>
                <a:tab pos="434975" algn="l"/>
              </a:tabLst>
            </a:pPr>
            <a:r>
              <a:rPr sz="3000" b="1" spc="-254" dirty="0">
                <a:solidFill>
                  <a:srgbClr val="FFFFFF"/>
                </a:solidFill>
                <a:latin typeface="Arial"/>
                <a:cs typeface="Arial"/>
              </a:rPr>
              <a:t>Pengukuran </a:t>
            </a:r>
            <a:r>
              <a:rPr sz="3000" b="1" spc="-245" dirty="0">
                <a:solidFill>
                  <a:srgbClr val="FFFFFF"/>
                </a:solidFill>
                <a:latin typeface="Arial"/>
                <a:cs typeface="Arial"/>
              </a:rPr>
              <a:t>psikologi  dengan </a:t>
            </a:r>
            <a:r>
              <a:rPr sz="3000" b="1" spc="-160" dirty="0">
                <a:solidFill>
                  <a:srgbClr val="FFFFFF"/>
                </a:solidFill>
                <a:latin typeface="Arial"/>
                <a:cs typeface="Arial"/>
              </a:rPr>
              <a:t>jalan </a:t>
            </a:r>
            <a:r>
              <a:rPr sz="3000" b="1" spc="-150" dirty="0">
                <a:solidFill>
                  <a:srgbClr val="FFFFFF"/>
                </a:solidFill>
                <a:latin typeface="Arial"/>
                <a:cs typeface="Arial"/>
              </a:rPr>
              <a:t>melihat  </a:t>
            </a:r>
            <a:r>
              <a:rPr sz="3000" b="1" spc="-204" dirty="0">
                <a:solidFill>
                  <a:srgbClr val="FFFFFF"/>
                </a:solidFill>
                <a:latin typeface="Arial"/>
                <a:cs typeface="Arial"/>
              </a:rPr>
              <a:t>apa </a:t>
            </a:r>
            <a:r>
              <a:rPr sz="3000" b="1" spc="-285" dirty="0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sz="3000" b="1" spc="-200" dirty="0">
                <a:solidFill>
                  <a:srgbClr val="FFFFFF"/>
                </a:solidFill>
                <a:latin typeface="Arial"/>
                <a:cs typeface="Arial"/>
              </a:rPr>
              <a:t>dilakukan  </a:t>
            </a:r>
            <a:r>
              <a:rPr sz="3000" b="1" spc="-185" dirty="0">
                <a:solidFill>
                  <a:srgbClr val="FFFFFF"/>
                </a:solidFill>
                <a:latin typeface="Arial"/>
                <a:cs typeface="Arial"/>
              </a:rPr>
              <a:t>individu </a:t>
            </a:r>
            <a:r>
              <a:rPr sz="3000" b="1" spc="-190" dirty="0">
                <a:solidFill>
                  <a:srgbClr val="FFFFFF"/>
                </a:solidFill>
                <a:latin typeface="Arial"/>
                <a:cs typeface="Arial"/>
              </a:rPr>
              <a:t>dalam </a:t>
            </a:r>
            <a:r>
              <a:rPr sz="3000" b="1" spc="-220" dirty="0">
                <a:solidFill>
                  <a:srgbClr val="FFFFFF"/>
                </a:solidFill>
                <a:latin typeface="Arial"/>
                <a:cs typeface="Arial"/>
              </a:rPr>
              <a:t>situasi  </a:t>
            </a:r>
            <a:r>
              <a:rPr sz="3000" b="1" spc="-285" dirty="0">
                <a:solidFill>
                  <a:srgbClr val="FFFFFF"/>
                </a:solidFill>
                <a:latin typeface="Arial"/>
                <a:cs typeface="Arial"/>
              </a:rPr>
              <a:t>yang</a:t>
            </a:r>
            <a:r>
              <a:rPr sz="30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140" dirty="0">
                <a:solidFill>
                  <a:srgbClr val="FFFFFF"/>
                </a:solidFill>
                <a:latin typeface="Arial"/>
                <a:cs typeface="Arial"/>
              </a:rPr>
              <a:t>wajar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4419600"/>
            <a:ext cx="4343400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800" y="1600200"/>
            <a:ext cx="3848100" cy="274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76800" y="4419600"/>
            <a:ext cx="3886200" cy="2133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solidFill>
            <a:srgbClr val="4F6128"/>
          </a:solidFill>
        </p:spPr>
        <p:txBody>
          <a:bodyPr vert="horz" wrap="square" lIns="0" tIns="348615" rIns="0" bIns="0" rtlCol="0">
            <a:spAutoFit/>
          </a:bodyPr>
          <a:lstStyle/>
          <a:p>
            <a:pPr marL="306705">
              <a:lnSpc>
                <a:spcPct val="100000"/>
              </a:lnSpc>
              <a:spcBef>
                <a:spcPts val="2745"/>
              </a:spcBef>
            </a:pPr>
            <a:r>
              <a:rPr sz="4000" spc="-150" dirty="0"/>
              <a:t>Metode </a:t>
            </a:r>
            <a:r>
              <a:rPr sz="4000" spc="-345" dirty="0"/>
              <a:t>Pengukuran </a:t>
            </a:r>
            <a:r>
              <a:rPr sz="4000" spc="-355" dirty="0"/>
              <a:t>Psikologi</a:t>
            </a:r>
            <a:r>
              <a:rPr sz="4000" spc="-65" dirty="0"/>
              <a:t> </a:t>
            </a:r>
            <a:r>
              <a:rPr sz="4000" spc="-145" dirty="0"/>
              <a:t>(lanj.)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457200" y="2057400"/>
            <a:ext cx="4953000" cy="4114800"/>
          </a:xfrm>
          <a:custGeom>
            <a:avLst/>
            <a:gdLst/>
            <a:ahLst/>
            <a:cxnLst/>
            <a:rect l="l" t="t" r="r" b="b"/>
            <a:pathLst>
              <a:path w="4953000" h="4114800">
                <a:moveTo>
                  <a:pt x="4953000" y="0"/>
                </a:moveTo>
                <a:lnTo>
                  <a:pt x="0" y="0"/>
                </a:lnTo>
                <a:lnTo>
                  <a:pt x="0" y="4114800"/>
                </a:lnTo>
                <a:lnTo>
                  <a:pt x="4953000" y="4114800"/>
                </a:lnTo>
                <a:lnTo>
                  <a:pt x="4953000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975231"/>
            <a:ext cx="4598670" cy="386651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3000" b="1" spc="-180" dirty="0">
                <a:solidFill>
                  <a:srgbClr val="FFFFFF"/>
                </a:solidFill>
                <a:latin typeface="Arial"/>
                <a:cs typeface="Arial"/>
              </a:rPr>
              <a:t>Proyektif</a:t>
            </a:r>
            <a:endParaRPr sz="30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b="1" spc="-254" dirty="0">
                <a:solidFill>
                  <a:srgbClr val="FFFFFF"/>
                </a:solidFill>
                <a:latin typeface="Arial"/>
                <a:cs typeface="Arial"/>
              </a:rPr>
              <a:t>Pengukuran </a:t>
            </a:r>
            <a:r>
              <a:rPr sz="3000" b="1" spc="-265" dirty="0">
                <a:solidFill>
                  <a:srgbClr val="FFFFFF"/>
                </a:solidFill>
                <a:latin typeface="Arial"/>
                <a:cs typeface="Arial"/>
              </a:rPr>
              <a:t>psikologis  </a:t>
            </a:r>
            <a:r>
              <a:rPr sz="3000" b="1" spc="-245" dirty="0">
                <a:solidFill>
                  <a:srgbClr val="FFFFFF"/>
                </a:solidFill>
                <a:latin typeface="Arial"/>
                <a:cs typeface="Arial"/>
              </a:rPr>
              <a:t>dengan </a:t>
            </a:r>
            <a:r>
              <a:rPr sz="3000" b="1" spc="-145" dirty="0">
                <a:solidFill>
                  <a:srgbClr val="FFFFFF"/>
                </a:solidFill>
                <a:latin typeface="Arial"/>
                <a:cs typeface="Arial"/>
              </a:rPr>
              <a:t>melihat </a:t>
            </a:r>
            <a:r>
              <a:rPr sz="3000" b="1" spc="-155" dirty="0">
                <a:solidFill>
                  <a:srgbClr val="FFFFFF"/>
                </a:solidFill>
                <a:latin typeface="Arial"/>
                <a:cs typeface="Arial"/>
              </a:rPr>
              <a:t>atau  </a:t>
            </a:r>
            <a:r>
              <a:rPr sz="3000" b="1" spc="-225" dirty="0">
                <a:solidFill>
                  <a:srgbClr val="FFFFFF"/>
                </a:solidFill>
                <a:latin typeface="Arial"/>
                <a:cs typeface="Arial"/>
              </a:rPr>
              <a:t>mendengar </a:t>
            </a:r>
            <a:r>
              <a:rPr sz="3000" b="1" spc="-155" dirty="0">
                <a:solidFill>
                  <a:srgbClr val="FFFFFF"/>
                </a:solidFill>
                <a:latin typeface="Arial"/>
                <a:cs typeface="Arial"/>
              </a:rPr>
              <a:t>atau </a:t>
            </a:r>
            <a:r>
              <a:rPr sz="3000" b="1" spc="-240" dirty="0">
                <a:solidFill>
                  <a:srgbClr val="FFFFFF"/>
                </a:solidFill>
                <a:latin typeface="Arial"/>
                <a:cs typeface="Arial"/>
              </a:rPr>
              <a:t>membaca  </a:t>
            </a:r>
            <a:r>
              <a:rPr sz="3000" b="1" spc="-225" dirty="0">
                <a:solidFill>
                  <a:srgbClr val="FFFFFF"/>
                </a:solidFill>
                <a:latin typeface="Arial"/>
                <a:cs typeface="Arial"/>
              </a:rPr>
              <a:t>bagaimana </a:t>
            </a:r>
            <a:r>
              <a:rPr sz="3000" b="1" spc="-220" dirty="0">
                <a:solidFill>
                  <a:srgbClr val="FFFFFF"/>
                </a:solidFill>
                <a:latin typeface="Arial"/>
                <a:cs typeface="Arial"/>
              </a:rPr>
              <a:t>reaksi  </a:t>
            </a:r>
            <a:r>
              <a:rPr sz="3000" b="1" spc="-275" dirty="0">
                <a:solidFill>
                  <a:srgbClr val="FFFFFF"/>
                </a:solidFill>
                <a:latin typeface="Arial"/>
                <a:cs typeface="Arial"/>
              </a:rPr>
              <a:t>seseorang </a:t>
            </a:r>
            <a:r>
              <a:rPr sz="3000" b="1" spc="-170" dirty="0">
                <a:solidFill>
                  <a:srgbClr val="FFFFFF"/>
                </a:solidFill>
                <a:latin typeface="Arial"/>
                <a:cs typeface="Arial"/>
              </a:rPr>
              <a:t>terhadap </a:t>
            </a:r>
            <a:r>
              <a:rPr sz="3000" b="1" spc="-200" dirty="0">
                <a:solidFill>
                  <a:srgbClr val="FFFFFF"/>
                </a:solidFill>
                <a:latin typeface="Arial"/>
                <a:cs typeface="Arial"/>
              </a:rPr>
              <a:t>dunia  </a:t>
            </a:r>
            <a:r>
              <a:rPr sz="3000" b="1" spc="-190" dirty="0">
                <a:solidFill>
                  <a:srgbClr val="FFFFFF"/>
                </a:solidFill>
                <a:latin typeface="Arial"/>
                <a:cs typeface="Arial"/>
              </a:rPr>
              <a:t>imaginer </a:t>
            </a:r>
            <a:r>
              <a:rPr sz="3000" b="1" spc="-165" dirty="0">
                <a:solidFill>
                  <a:srgbClr val="FFFFFF"/>
                </a:solidFill>
                <a:latin typeface="Arial"/>
                <a:cs typeface="Arial"/>
              </a:rPr>
              <a:t>melalui </a:t>
            </a:r>
            <a:r>
              <a:rPr sz="3000" b="1" spc="-185" dirty="0">
                <a:solidFill>
                  <a:srgbClr val="FFFFFF"/>
                </a:solidFill>
                <a:latin typeface="Arial"/>
                <a:cs typeface="Arial"/>
              </a:rPr>
              <a:t>media  </a:t>
            </a:r>
            <a:r>
              <a:rPr sz="3000" b="1" spc="-110" dirty="0">
                <a:solidFill>
                  <a:srgbClr val="FFFFFF"/>
                </a:solidFill>
                <a:latin typeface="Arial"/>
                <a:cs typeface="Arial"/>
              </a:rPr>
              <a:t>tertentu </a:t>
            </a:r>
            <a:r>
              <a:rPr sz="3000" b="1" spc="-170" dirty="0">
                <a:solidFill>
                  <a:srgbClr val="FFFFFF"/>
                </a:solidFill>
                <a:latin typeface="Arial"/>
                <a:cs typeface="Arial"/>
              </a:rPr>
              <a:t>seperti </a:t>
            </a:r>
            <a:r>
              <a:rPr sz="3000" b="1" spc="-150" dirty="0">
                <a:solidFill>
                  <a:srgbClr val="FFFFFF"/>
                </a:solidFill>
                <a:latin typeface="Arial"/>
                <a:cs typeface="Arial"/>
              </a:rPr>
              <a:t>kartu</a:t>
            </a:r>
            <a:r>
              <a:rPr sz="3000" b="1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215" dirty="0">
                <a:solidFill>
                  <a:srgbClr val="FFFFFF"/>
                </a:solidFill>
                <a:latin typeface="Arial"/>
                <a:cs typeface="Arial"/>
              </a:rPr>
              <a:t>tes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72125" y="2055772"/>
            <a:ext cx="3057525" cy="40567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A88000"/>
          </a:solidFill>
        </p:spPr>
        <p:txBody>
          <a:bodyPr vert="horz" wrap="square" lIns="0" tIns="20066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580"/>
              </a:spcBef>
            </a:pPr>
            <a:r>
              <a:rPr sz="4400" spc="-315" dirty="0"/>
              <a:t>Performansi</a:t>
            </a:r>
            <a:r>
              <a:rPr sz="4400" spc="-265" dirty="0"/>
              <a:t> </a:t>
            </a:r>
            <a:r>
              <a:rPr sz="4400" spc="-260" dirty="0"/>
              <a:t>Maksimal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4267200"/>
          </a:xfrm>
          <a:custGeom>
            <a:avLst/>
            <a:gdLst/>
            <a:ahLst/>
            <a:cxnLst/>
            <a:rect l="l" t="t" r="r" b="b"/>
            <a:pathLst>
              <a:path w="8229600" h="4267200">
                <a:moveTo>
                  <a:pt x="8229600" y="0"/>
                </a:moveTo>
                <a:lnTo>
                  <a:pt x="0" y="0"/>
                </a:lnTo>
                <a:lnTo>
                  <a:pt x="0" y="4267200"/>
                </a:lnTo>
                <a:lnTo>
                  <a:pt x="8229600" y="4267200"/>
                </a:lnTo>
                <a:lnTo>
                  <a:pt x="82296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58493"/>
            <a:ext cx="7682230" cy="397764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5600" marR="5080" indent="-343535">
              <a:lnSpc>
                <a:spcPct val="90000"/>
              </a:lnSpc>
              <a:spcBef>
                <a:spcPts val="4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229" dirty="0">
                <a:solidFill>
                  <a:srgbClr val="FFFFFF"/>
                </a:solidFill>
                <a:latin typeface="Arial"/>
                <a:cs typeface="Arial"/>
              </a:rPr>
              <a:t>Performansi </a:t>
            </a: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terbaik </a:t>
            </a:r>
            <a:r>
              <a:rPr sz="3200" b="1" spc="-300" dirty="0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sz="3200" b="1" spc="-235" dirty="0">
                <a:solidFill>
                  <a:srgbClr val="FFFFFF"/>
                </a:solidFill>
                <a:latin typeface="Arial"/>
                <a:cs typeface="Arial"/>
              </a:rPr>
              <a:t>mampu  </a:t>
            </a:r>
            <a:r>
              <a:rPr sz="3200" b="1" spc="-170" dirty="0">
                <a:solidFill>
                  <a:srgbClr val="FFFFFF"/>
                </a:solidFill>
                <a:latin typeface="Arial"/>
                <a:cs typeface="Arial"/>
              </a:rPr>
              <a:t>diperlihatkan </a:t>
            </a:r>
            <a:r>
              <a:rPr sz="3200" b="1" spc="-185" dirty="0">
                <a:solidFill>
                  <a:srgbClr val="FFFFFF"/>
                </a:solidFill>
                <a:latin typeface="Arial"/>
                <a:cs typeface="Arial"/>
              </a:rPr>
              <a:t>oleh </a:t>
            </a:r>
            <a:r>
              <a:rPr sz="3200" b="1" spc="-190" dirty="0">
                <a:solidFill>
                  <a:srgbClr val="FFFFFF"/>
                </a:solidFill>
                <a:latin typeface="Arial"/>
                <a:cs typeface="Arial"/>
              </a:rPr>
              <a:t>individu </a:t>
            </a:r>
            <a:r>
              <a:rPr sz="3200" b="1" spc="-275" dirty="0">
                <a:solidFill>
                  <a:srgbClr val="FFFFFF"/>
                </a:solidFill>
                <a:latin typeface="Arial"/>
                <a:cs typeface="Arial"/>
              </a:rPr>
              <a:t>sebagai </a:t>
            </a:r>
            <a:r>
              <a:rPr sz="3200" b="1" spc="-295" dirty="0">
                <a:solidFill>
                  <a:srgbClr val="FFFFFF"/>
                </a:solidFill>
                <a:latin typeface="Arial"/>
                <a:cs typeface="Arial"/>
              </a:rPr>
              <a:t>respons  </a:t>
            </a:r>
            <a:r>
              <a:rPr sz="3200" b="1" spc="-175" dirty="0">
                <a:solidFill>
                  <a:srgbClr val="FFFFFF"/>
                </a:solidFill>
                <a:latin typeface="Arial"/>
                <a:cs typeface="Arial"/>
              </a:rPr>
              <a:t>terhadap </a:t>
            </a:r>
            <a:r>
              <a:rPr sz="3200" b="1" spc="-140" dirty="0">
                <a:solidFill>
                  <a:srgbClr val="FFFFFF"/>
                </a:solidFill>
                <a:latin typeface="Arial"/>
                <a:cs typeface="Arial"/>
              </a:rPr>
              <a:t>aitem-aitem </a:t>
            </a:r>
            <a:r>
              <a:rPr sz="3200" b="1" spc="-229" dirty="0">
                <a:solidFill>
                  <a:srgbClr val="FFFFFF"/>
                </a:solidFill>
                <a:latin typeface="Arial"/>
                <a:cs typeface="Arial"/>
              </a:rPr>
              <a:t>suatu</a:t>
            </a:r>
            <a:r>
              <a:rPr sz="3200" b="1" spc="-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25" dirty="0">
                <a:solidFill>
                  <a:srgbClr val="FFFFFF"/>
                </a:solidFill>
                <a:latin typeface="Arial"/>
                <a:cs typeface="Arial"/>
              </a:rPr>
              <a:t>tes</a:t>
            </a:r>
            <a:endParaRPr sz="3200">
              <a:latin typeface="Arial"/>
              <a:cs typeface="Arial"/>
            </a:endParaRPr>
          </a:p>
          <a:p>
            <a:pPr marL="355600" marR="450215" indent="-343535">
              <a:lnSpc>
                <a:spcPts val="3460"/>
              </a:lnSpc>
              <a:spcBef>
                <a:spcPts val="8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150" dirty="0">
                <a:solidFill>
                  <a:srgbClr val="FFFFFF"/>
                </a:solidFill>
                <a:latin typeface="Arial"/>
                <a:cs typeface="Arial"/>
              </a:rPr>
              <a:t>Identik </a:t>
            </a:r>
            <a:r>
              <a:rPr sz="3200" b="1" spc="-265" dirty="0">
                <a:solidFill>
                  <a:srgbClr val="FFFFFF"/>
                </a:solidFill>
                <a:latin typeface="Arial"/>
                <a:cs typeface="Arial"/>
              </a:rPr>
              <a:t>dengan </a:t>
            </a:r>
            <a:r>
              <a:rPr sz="3200" b="1" spc="-235" dirty="0">
                <a:solidFill>
                  <a:srgbClr val="FFFFFF"/>
                </a:solidFill>
                <a:latin typeface="Arial"/>
                <a:cs typeface="Arial"/>
              </a:rPr>
              <a:t>kemampuan </a:t>
            </a:r>
            <a:r>
              <a:rPr sz="3200" b="1" spc="-165" dirty="0">
                <a:solidFill>
                  <a:srgbClr val="FFFFFF"/>
                </a:solidFill>
                <a:latin typeface="Arial"/>
                <a:cs typeface="Arial"/>
              </a:rPr>
              <a:t>atau </a:t>
            </a:r>
            <a:r>
              <a:rPr sz="3200" b="1" spc="-180" dirty="0">
                <a:solidFill>
                  <a:srgbClr val="FFFFFF"/>
                </a:solidFill>
                <a:latin typeface="Arial"/>
                <a:cs typeface="Arial"/>
              </a:rPr>
              <a:t>abilitas  </a:t>
            </a:r>
            <a:r>
              <a:rPr sz="3200" b="1" spc="-185" dirty="0">
                <a:solidFill>
                  <a:srgbClr val="FFFFFF"/>
                </a:solidFill>
                <a:latin typeface="Arial"/>
                <a:cs typeface="Arial"/>
              </a:rPr>
              <a:t>kognitif</a:t>
            </a:r>
            <a:endParaRPr sz="3200">
              <a:latin typeface="Arial"/>
              <a:cs typeface="Arial"/>
            </a:endParaRPr>
          </a:p>
          <a:p>
            <a:pPr marL="355600" marR="727075" indent="-343535">
              <a:lnSpc>
                <a:spcPts val="4220"/>
              </a:lnSpc>
              <a:spcBef>
                <a:spcPts val="1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250" dirty="0">
                <a:solidFill>
                  <a:srgbClr val="FFFFFF"/>
                </a:solidFill>
                <a:latin typeface="Arial"/>
                <a:cs typeface="Arial"/>
              </a:rPr>
              <a:t>Stimulus </a:t>
            </a:r>
            <a:r>
              <a:rPr sz="3200" b="1" spc="-240" dirty="0">
                <a:solidFill>
                  <a:srgbClr val="FFFFFF"/>
                </a:solidFill>
                <a:latin typeface="Arial"/>
                <a:cs typeface="Arial"/>
              </a:rPr>
              <a:t>(biasanya </a:t>
            </a:r>
            <a:r>
              <a:rPr sz="3200" b="1" spc="-200" dirty="0">
                <a:solidFill>
                  <a:srgbClr val="FFFFFF"/>
                </a:solidFill>
                <a:latin typeface="Arial"/>
                <a:cs typeface="Arial"/>
              </a:rPr>
              <a:t>berupa </a:t>
            </a:r>
            <a:r>
              <a:rPr sz="3200" b="1" spc="-190" dirty="0">
                <a:solidFill>
                  <a:srgbClr val="FFFFFF"/>
                </a:solidFill>
                <a:latin typeface="Arial"/>
                <a:cs typeface="Arial"/>
              </a:rPr>
              <a:t>pertanyaan)  </a:t>
            </a:r>
            <a:r>
              <a:rPr sz="3200" b="1" spc="-260" dirty="0">
                <a:solidFill>
                  <a:srgbClr val="FFFFFF"/>
                </a:solidFill>
                <a:latin typeface="Arial"/>
                <a:cs typeface="Arial"/>
              </a:rPr>
              <a:t>harus </a:t>
            </a: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terstruktur</a:t>
            </a:r>
            <a:r>
              <a:rPr sz="32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15" dirty="0">
                <a:solidFill>
                  <a:srgbClr val="FFFFFF"/>
                </a:solidFill>
                <a:latin typeface="Arial"/>
                <a:cs typeface="Arial"/>
              </a:rPr>
              <a:t>jelas</a:t>
            </a:r>
            <a:endParaRPr sz="32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330" dirty="0">
                <a:solidFill>
                  <a:srgbClr val="FFFFFF"/>
                </a:solidFill>
                <a:latin typeface="Arial"/>
                <a:cs typeface="Arial"/>
              </a:rPr>
              <a:t>Skor </a:t>
            </a:r>
            <a:r>
              <a:rPr sz="3200" b="1" spc="-190" dirty="0">
                <a:solidFill>
                  <a:srgbClr val="FFFFFF"/>
                </a:solidFill>
                <a:latin typeface="Arial"/>
                <a:cs typeface="Arial"/>
              </a:rPr>
              <a:t>jawaban </a:t>
            </a:r>
            <a:r>
              <a:rPr sz="3200" b="1" spc="-200" dirty="0">
                <a:solidFill>
                  <a:srgbClr val="FFFFFF"/>
                </a:solidFill>
                <a:latin typeface="Arial"/>
                <a:cs typeface="Arial"/>
              </a:rPr>
              <a:t>berupa </a:t>
            </a:r>
            <a:r>
              <a:rPr sz="3200" b="1" spc="-185" dirty="0">
                <a:solidFill>
                  <a:srgbClr val="FFFFFF"/>
                </a:solidFill>
                <a:latin typeface="Arial"/>
                <a:cs typeface="Arial"/>
              </a:rPr>
              <a:t>“benar” </a:t>
            </a:r>
            <a:r>
              <a:rPr sz="3200" b="1" spc="-225" dirty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45" dirty="0">
                <a:solidFill>
                  <a:srgbClr val="FFFFFF"/>
                </a:solidFill>
                <a:latin typeface="Arial"/>
                <a:cs typeface="Arial"/>
              </a:rPr>
              <a:t>“salah”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24968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253365" rIns="0" bIns="0" rtlCol="0">
            <a:spAutoFit/>
          </a:bodyPr>
          <a:lstStyle/>
          <a:p>
            <a:pPr marL="771525">
              <a:lnSpc>
                <a:spcPct val="100000"/>
              </a:lnSpc>
              <a:spcBef>
                <a:spcPts val="1995"/>
              </a:spcBef>
            </a:pPr>
            <a:r>
              <a:rPr sz="4400" spc="-315" dirty="0"/>
              <a:t>Performansi </a:t>
            </a:r>
            <a:r>
              <a:rPr sz="4400" spc="-260" dirty="0"/>
              <a:t>Maksimal</a:t>
            </a:r>
            <a:r>
              <a:rPr sz="4400" spc="-185" dirty="0"/>
              <a:t> </a:t>
            </a:r>
            <a:r>
              <a:rPr sz="4400" spc="-155" dirty="0"/>
              <a:t>(lanj.)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57200" y="1828800"/>
            <a:ext cx="8229600" cy="3352800"/>
          </a:xfrm>
          <a:custGeom>
            <a:avLst/>
            <a:gdLst/>
            <a:ahLst/>
            <a:cxnLst/>
            <a:rect l="l" t="t" r="r" b="b"/>
            <a:pathLst>
              <a:path w="8229600" h="3352800">
                <a:moveTo>
                  <a:pt x="8229600" y="0"/>
                </a:moveTo>
                <a:lnTo>
                  <a:pt x="0" y="0"/>
                </a:lnTo>
                <a:lnTo>
                  <a:pt x="0" y="3352800"/>
                </a:lnTo>
                <a:lnTo>
                  <a:pt x="8229600" y="3352800"/>
                </a:lnTo>
                <a:lnTo>
                  <a:pt x="8229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736572"/>
            <a:ext cx="7754620" cy="295783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3200" b="1" spc="-265" dirty="0">
                <a:solidFill>
                  <a:srgbClr val="FFFFFF"/>
                </a:solidFill>
                <a:latin typeface="Arial"/>
                <a:cs typeface="Arial"/>
              </a:rPr>
              <a:t>Contoh </a:t>
            </a:r>
            <a:r>
              <a:rPr sz="3200" b="1" spc="-200" dirty="0">
                <a:solidFill>
                  <a:srgbClr val="FFFFFF"/>
                </a:solidFill>
                <a:latin typeface="Arial"/>
                <a:cs typeface="Arial"/>
              </a:rPr>
              <a:t>performasi</a:t>
            </a:r>
            <a:r>
              <a:rPr sz="32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29" dirty="0">
                <a:solidFill>
                  <a:srgbClr val="FFFFFF"/>
                </a:solidFill>
                <a:latin typeface="Arial"/>
                <a:cs typeface="Arial"/>
              </a:rPr>
              <a:t>maksimal:</a:t>
            </a:r>
            <a:endParaRPr sz="32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b="1" spc="-445" dirty="0">
                <a:solidFill>
                  <a:srgbClr val="FFFFFF"/>
                </a:solidFill>
                <a:latin typeface="Arial"/>
                <a:cs typeface="Arial"/>
              </a:rPr>
              <a:t>Tes </a:t>
            </a:r>
            <a:r>
              <a:rPr sz="3200" b="1" spc="-204" dirty="0">
                <a:solidFill>
                  <a:srgbClr val="FFFFFF"/>
                </a:solidFill>
                <a:latin typeface="Arial"/>
                <a:cs typeface="Arial"/>
              </a:rPr>
              <a:t>inteligensi </a:t>
            </a:r>
            <a:r>
              <a:rPr sz="3200" b="1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285" dirty="0">
                <a:solidFill>
                  <a:srgbClr val="FFFFFF"/>
                </a:solidFill>
                <a:latin typeface="Arial"/>
                <a:cs typeface="Arial"/>
              </a:rPr>
              <a:t>WAIS-R, </a:t>
            </a:r>
            <a:r>
              <a:rPr sz="3200" b="1" spc="-295" dirty="0">
                <a:solidFill>
                  <a:srgbClr val="FFFFFF"/>
                </a:solidFill>
                <a:latin typeface="Arial"/>
                <a:cs typeface="Arial"/>
              </a:rPr>
              <a:t>WISC-R, </a:t>
            </a:r>
            <a:r>
              <a:rPr sz="3200" b="1" spc="-380" dirty="0">
                <a:solidFill>
                  <a:srgbClr val="FFFFFF"/>
                </a:solidFill>
                <a:latin typeface="Arial"/>
                <a:cs typeface="Arial"/>
              </a:rPr>
              <a:t>CFIT,</a:t>
            </a:r>
            <a:r>
              <a:rPr sz="3200" b="1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20" dirty="0">
                <a:solidFill>
                  <a:srgbClr val="FFFFFF"/>
                </a:solidFill>
                <a:latin typeface="Arial"/>
                <a:cs typeface="Arial"/>
              </a:rPr>
              <a:t>dll.</a:t>
            </a:r>
            <a:endParaRPr sz="32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b="1" spc="-440" dirty="0">
                <a:solidFill>
                  <a:srgbClr val="FFFFFF"/>
                </a:solidFill>
                <a:latin typeface="Arial"/>
                <a:cs typeface="Arial"/>
              </a:rPr>
              <a:t>Tes </a:t>
            </a:r>
            <a:r>
              <a:rPr sz="3200" b="1" spc="-180" dirty="0">
                <a:solidFill>
                  <a:srgbClr val="FFFFFF"/>
                </a:solidFill>
                <a:latin typeface="Arial"/>
                <a:cs typeface="Arial"/>
              </a:rPr>
              <a:t>bakat </a:t>
            </a:r>
            <a:r>
              <a:rPr sz="3200" b="1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3200" b="1" spc="-2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455" dirty="0">
                <a:solidFill>
                  <a:srgbClr val="FFFFFF"/>
                </a:solidFill>
                <a:latin typeface="Arial"/>
                <a:cs typeface="Arial"/>
              </a:rPr>
              <a:t>DAT</a:t>
            </a:r>
            <a:endParaRPr sz="32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b="1" spc="-445" dirty="0">
                <a:solidFill>
                  <a:srgbClr val="FFFFFF"/>
                </a:solidFill>
                <a:latin typeface="Arial"/>
                <a:cs typeface="Arial"/>
              </a:rPr>
              <a:t>Tes </a:t>
            </a:r>
            <a:r>
              <a:rPr sz="3200" b="1" spc="-240" dirty="0">
                <a:solidFill>
                  <a:srgbClr val="FFFFFF"/>
                </a:solidFill>
                <a:latin typeface="Arial"/>
                <a:cs typeface="Arial"/>
              </a:rPr>
              <a:t>prestasi </a:t>
            </a: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belajar </a:t>
            </a:r>
            <a:r>
              <a:rPr sz="3200" b="1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345" dirty="0">
                <a:solidFill>
                  <a:srgbClr val="FFFFFF"/>
                </a:solidFill>
                <a:latin typeface="Arial"/>
                <a:cs typeface="Arial"/>
              </a:rPr>
              <a:t>UAS, </a:t>
            </a:r>
            <a:r>
              <a:rPr sz="3200" b="1" spc="-245" dirty="0">
                <a:solidFill>
                  <a:srgbClr val="FFFFFF"/>
                </a:solidFill>
                <a:latin typeface="Arial"/>
                <a:cs typeface="Arial"/>
              </a:rPr>
              <a:t>ulangan</a:t>
            </a:r>
            <a:r>
              <a:rPr sz="3200" b="1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40" dirty="0">
                <a:solidFill>
                  <a:srgbClr val="FFFFFF"/>
                </a:solidFill>
                <a:latin typeface="Arial"/>
                <a:cs typeface="Arial"/>
              </a:rPr>
              <a:t>umum</a:t>
            </a:r>
            <a:endParaRPr sz="32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b="1" spc="-445" dirty="0">
                <a:solidFill>
                  <a:srgbClr val="FFFFFF"/>
                </a:solidFill>
                <a:latin typeface="Arial"/>
                <a:cs typeface="Arial"/>
              </a:rPr>
              <a:t>Tes </a:t>
            </a:r>
            <a:r>
              <a:rPr sz="3200" b="1" spc="-215" dirty="0">
                <a:solidFill>
                  <a:srgbClr val="FFFFFF"/>
                </a:solidFill>
                <a:latin typeface="Arial"/>
                <a:cs typeface="Arial"/>
              </a:rPr>
              <a:t>potensi </a:t>
            </a: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belajar </a:t>
            </a:r>
            <a:r>
              <a:rPr sz="3200" b="1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355" dirty="0">
                <a:solidFill>
                  <a:srgbClr val="FFFFFF"/>
                </a:solidFill>
                <a:latin typeface="Arial"/>
                <a:cs typeface="Arial"/>
              </a:rPr>
              <a:t>TPA, </a:t>
            </a:r>
            <a:r>
              <a:rPr sz="3200" b="1" spc="-200" dirty="0">
                <a:solidFill>
                  <a:srgbClr val="FFFFFF"/>
                </a:solidFill>
                <a:latin typeface="Arial"/>
                <a:cs typeface="Arial"/>
              </a:rPr>
              <a:t>UMPTN,</a:t>
            </a:r>
            <a:r>
              <a:rPr sz="3200" b="1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495" dirty="0">
                <a:solidFill>
                  <a:srgbClr val="FFFFFF"/>
                </a:solidFill>
                <a:latin typeface="Arial"/>
                <a:cs typeface="Arial"/>
              </a:rPr>
              <a:t>TOEFL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400" y="609600"/>
            <a:ext cx="7696200" cy="5791200"/>
            <a:chOff x="914400" y="609600"/>
            <a:chExt cx="7696200" cy="5791200"/>
          </a:xfrm>
        </p:grpSpPr>
        <p:sp>
          <p:nvSpPr>
            <p:cNvPr id="3" name="object 3"/>
            <p:cNvSpPr/>
            <p:nvPr/>
          </p:nvSpPr>
          <p:spPr>
            <a:xfrm>
              <a:off x="914400" y="609600"/>
              <a:ext cx="41910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48200" y="3505200"/>
              <a:ext cx="3962400" cy="2895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20002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575"/>
              </a:spcBef>
            </a:pPr>
            <a:r>
              <a:rPr sz="4400" spc="-315" dirty="0"/>
              <a:t>Performansi</a:t>
            </a:r>
            <a:r>
              <a:rPr sz="4400" spc="-270" dirty="0"/>
              <a:t> </a:t>
            </a:r>
            <a:r>
              <a:rPr sz="4400" spc="-280" dirty="0"/>
              <a:t>Tipikal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57200" y="1905000"/>
            <a:ext cx="8229600" cy="3505200"/>
          </a:xfrm>
          <a:custGeom>
            <a:avLst/>
            <a:gdLst/>
            <a:ahLst/>
            <a:cxnLst/>
            <a:rect l="l" t="t" r="r" b="b"/>
            <a:pathLst>
              <a:path w="8229600" h="3505200">
                <a:moveTo>
                  <a:pt x="8229600" y="0"/>
                </a:moveTo>
                <a:lnTo>
                  <a:pt x="0" y="0"/>
                </a:lnTo>
                <a:lnTo>
                  <a:pt x="0" y="3505200"/>
                </a:lnTo>
                <a:lnTo>
                  <a:pt x="8229600" y="3505200"/>
                </a:lnTo>
                <a:lnTo>
                  <a:pt x="822960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912747"/>
            <a:ext cx="7977505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229" dirty="0">
                <a:solidFill>
                  <a:srgbClr val="FFFFFF"/>
                </a:solidFill>
                <a:latin typeface="Arial"/>
                <a:cs typeface="Arial"/>
              </a:rPr>
              <a:t>Performansi </a:t>
            </a:r>
            <a:r>
              <a:rPr sz="3200" b="1" spc="-300" dirty="0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sz="3200" b="1" spc="-200" dirty="0">
                <a:solidFill>
                  <a:srgbClr val="FFFFFF"/>
                </a:solidFill>
                <a:latin typeface="Arial"/>
                <a:cs typeface="Arial"/>
              </a:rPr>
              <a:t>ditampakkan </a:t>
            </a:r>
            <a:r>
              <a:rPr sz="3200" b="1" spc="-185" dirty="0">
                <a:solidFill>
                  <a:srgbClr val="FFFFFF"/>
                </a:solidFill>
                <a:latin typeface="Arial"/>
                <a:cs typeface="Arial"/>
              </a:rPr>
              <a:t>oleh </a:t>
            </a:r>
            <a:r>
              <a:rPr sz="3200" b="1" spc="-195" dirty="0">
                <a:solidFill>
                  <a:srgbClr val="FFFFFF"/>
                </a:solidFill>
                <a:latin typeface="Arial"/>
                <a:cs typeface="Arial"/>
              </a:rPr>
              <a:t>individu  </a:t>
            </a:r>
            <a:r>
              <a:rPr sz="3200" b="1" spc="-275" dirty="0">
                <a:solidFill>
                  <a:srgbClr val="FFFFFF"/>
                </a:solidFill>
                <a:latin typeface="Arial"/>
                <a:cs typeface="Arial"/>
              </a:rPr>
              <a:t>sebagai </a:t>
            </a:r>
            <a:r>
              <a:rPr sz="3200" b="1" spc="-250" dirty="0">
                <a:solidFill>
                  <a:srgbClr val="FFFFFF"/>
                </a:solidFill>
                <a:latin typeface="Arial"/>
                <a:cs typeface="Arial"/>
              </a:rPr>
              <a:t>proyeksi </a:t>
            </a:r>
            <a:r>
              <a:rPr sz="3200" b="1" spc="-165" dirty="0">
                <a:solidFill>
                  <a:srgbClr val="FFFFFF"/>
                </a:solidFill>
                <a:latin typeface="Arial"/>
                <a:cs typeface="Arial"/>
              </a:rPr>
              <a:t>dari </a:t>
            </a:r>
            <a:r>
              <a:rPr sz="3200" b="1" spc="-220" dirty="0">
                <a:solidFill>
                  <a:srgbClr val="FFFFFF"/>
                </a:solidFill>
                <a:latin typeface="Arial"/>
                <a:cs typeface="Arial"/>
              </a:rPr>
              <a:t>kepribadiannya </a:t>
            </a:r>
            <a:r>
              <a:rPr sz="3200" b="1" spc="-210" dirty="0">
                <a:solidFill>
                  <a:srgbClr val="FFFFFF"/>
                </a:solidFill>
                <a:latin typeface="Arial"/>
                <a:cs typeface="Arial"/>
              </a:rPr>
              <a:t>sendiri  </a:t>
            </a:r>
            <a:r>
              <a:rPr sz="3200" b="1" spc="-295" dirty="0">
                <a:solidFill>
                  <a:srgbClr val="FFFFFF"/>
                </a:solidFill>
                <a:latin typeface="Arial"/>
                <a:cs typeface="Arial"/>
              </a:rPr>
              <a:t>sehingga </a:t>
            </a:r>
            <a:r>
              <a:rPr sz="3200" b="1" spc="-170" dirty="0">
                <a:solidFill>
                  <a:srgbClr val="FFFFFF"/>
                </a:solidFill>
                <a:latin typeface="Arial"/>
                <a:cs typeface="Arial"/>
              </a:rPr>
              <a:t>indikator </a:t>
            </a:r>
            <a:r>
              <a:rPr sz="3200" b="1" spc="-185" dirty="0">
                <a:solidFill>
                  <a:srgbClr val="FFFFFF"/>
                </a:solidFill>
                <a:latin typeface="Arial"/>
                <a:cs typeface="Arial"/>
              </a:rPr>
              <a:t>perilaku </a:t>
            </a:r>
            <a:r>
              <a:rPr sz="3200" b="1" spc="-300" dirty="0">
                <a:solidFill>
                  <a:srgbClr val="FFFFFF"/>
                </a:solidFill>
                <a:latin typeface="Arial"/>
                <a:cs typeface="Arial"/>
              </a:rPr>
              <a:t>yang  </a:t>
            </a:r>
            <a:r>
              <a:rPr sz="3200" b="1" spc="-190" dirty="0">
                <a:solidFill>
                  <a:srgbClr val="FFFFFF"/>
                </a:solidFill>
                <a:latin typeface="Arial"/>
                <a:cs typeface="Arial"/>
              </a:rPr>
              <a:t>diperlihatkannya </a:t>
            </a:r>
            <a:r>
              <a:rPr sz="3200" b="1" spc="-215" dirty="0">
                <a:solidFill>
                  <a:srgbClr val="FFFFFF"/>
                </a:solidFill>
                <a:latin typeface="Arial"/>
                <a:cs typeface="Arial"/>
              </a:rPr>
              <a:t>merupakan </a:t>
            </a:r>
            <a:r>
              <a:rPr sz="3200" b="1" spc="-254" dirty="0">
                <a:solidFill>
                  <a:srgbClr val="FFFFFF"/>
                </a:solidFill>
                <a:latin typeface="Arial"/>
                <a:cs typeface="Arial"/>
              </a:rPr>
              <a:t>kecenderungan  </a:t>
            </a:r>
            <a:r>
              <a:rPr sz="3200" b="1" spc="-240" dirty="0">
                <a:solidFill>
                  <a:srgbClr val="FFFFFF"/>
                </a:solidFill>
                <a:latin typeface="Arial"/>
                <a:cs typeface="Arial"/>
              </a:rPr>
              <a:t>umum </a:t>
            </a:r>
            <a:r>
              <a:rPr sz="3200" b="1" spc="-165" dirty="0">
                <a:solidFill>
                  <a:srgbClr val="FFFFFF"/>
                </a:solidFill>
                <a:latin typeface="Arial"/>
                <a:cs typeface="Arial"/>
              </a:rPr>
              <a:t>dari </a:t>
            </a:r>
            <a:r>
              <a:rPr sz="3200" b="1" spc="-195" dirty="0">
                <a:solidFill>
                  <a:srgbClr val="FFFFFF"/>
                </a:solidFill>
                <a:latin typeface="Arial"/>
                <a:cs typeface="Arial"/>
              </a:rPr>
              <a:t>dirinya dalam </a:t>
            </a:r>
            <a:r>
              <a:rPr sz="3200" b="1" spc="-235" dirty="0">
                <a:solidFill>
                  <a:srgbClr val="FFFFFF"/>
                </a:solidFill>
                <a:latin typeface="Arial"/>
                <a:cs typeface="Arial"/>
              </a:rPr>
              <a:t>menghadapi situasi  </a:t>
            </a:r>
            <a:r>
              <a:rPr sz="3200" b="1" spc="-114" dirty="0">
                <a:solidFill>
                  <a:srgbClr val="FFFFFF"/>
                </a:solidFill>
                <a:latin typeface="Arial"/>
                <a:cs typeface="Arial"/>
              </a:rPr>
              <a:t>tertentu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00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80"/>
              </a:spcBef>
            </a:pPr>
            <a:r>
              <a:rPr sz="4400" spc="-280" dirty="0"/>
              <a:t>Definisi </a:t>
            </a:r>
            <a:r>
              <a:rPr sz="4400" spc="-605" dirty="0"/>
              <a:t>Tes</a:t>
            </a:r>
            <a:r>
              <a:rPr sz="4400" spc="-229" dirty="0"/>
              <a:t> </a:t>
            </a:r>
            <a:r>
              <a:rPr sz="4400" spc="-160" dirty="0"/>
              <a:t>(lanj.)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57200" y="1600200"/>
            <a:ext cx="4800600" cy="2819400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0" rIns="0" bIns="0" rtlCol="0">
            <a:spAutoFit/>
          </a:bodyPr>
          <a:lstStyle/>
          <a:p>
            <a:pPr marL="434340" indent="-343535">
              <a:lnSpc>
                <a:spcPts val="3710"/>
              </a:lnSpc>
              <a:buFont typeface="Arial"/>
              <a:buChar char="•"/>
              <a:tabLst>
                <a:tab pos="434340" algn="l"/>
                <a:tab pos="434975" algn="l"/>
              </a:tabLst>
            </a:pPr>
            <a:r>
              <a:rPr sz="3300" b="1" i="1" spc="-220" dirty="0">
                <a:solidFill>
                  <a:srgbClr val="FFFFFF"/>
                </a:solidFill>
                <a:latin typeface="Arial"/>
                <a:cs typeface="Arial"/>
              </a:rPr>
              <a:t>Rapport</a:t>
            </a:r>
            <a:endParaRPr sz="3300">
              <a:latin typeface="Arial"/>
              <a:cs typeface="Arial"/>
            </a:endParaRPr>
          </a:p>
          <a:p>
            <a:pPr marL="434340" indent="-34353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434340" algn="l"/>
                <a:tab pos="434975" algn="l"/>
              </a:tabLst>
            </a:pPr>
            <a:r>
              <a:rPr sz="3300" b="1" spc="-345" dirty="0">
                <a:solidFill>
                  <a:srgbClr val="FFFFFF"/>
                </a:solidFill>
                <a:latin typeface="Arial"/>
                <a:cs typeface="Arial"/>
              </a:rPr>
              <a:t>Proses</a:t>
            </a:r>
            <a:r>
              <a:rPr sz="33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spc="-240" dirty="0">
                <a:solidFill>
                  <a:srgbClr val="FFFFFF"/>
                </a:solidFill>
                <a:latin typeface="Arial"/>
                <a:cs typeface="Arial"/>
              </a:rPr>
              <a:t>pelaksanaan</a:t>
            </a:r>
            <a:endParaRPr sz="3300">
              <a:latin typeface="Arial"/>
              <a:cs typeface="Arial"/>
            </a:endParaRPr>
          </a:p>
          <a:p>
            <a:pPr marL="434340" indent="-343535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434340" algn="l"/>
                <a:tab pos="434975" algn="l"/>
              </a:tabLst>
            </a:pPr>
            <a:r>
              <a:rPr sz="3300" b="1" i="1" spc="-325" dirty="0">
                <a:solidFill>
                  <a:srgbClr val="FFFFFF"/>
                </a:solidFill>
                <a:latin typeface="Arial"/>
                <a:cs typeface="Arial"/>
              </a:rPr>
              <a:t>Closing</a:t>
            </a:r>
            <a:endParaRPr sz="3300">
              <a:latin typeface="Arial"/>
              <a:cs typeface="Arial"/>
            </a:endParaRPr>
          </a:p>
          <a:p>
            <a:pPr marL="434340" indent="-34353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434340" algn="l"/>
                <a:tab pos="434975" algn="l"/>
              </a:tabLst>
            </a:pPr>
            <a:r>
              <a:rPr sz="3300" b="1" spc="-229" dirty="0">
                <a:solidFill>
                  <a:srgbClr val="FFFFFF"/>
                </a:solidFill>
                <a:latin typeface="Arial"/>
                <a:cs typeface="Arial"/>
              </a:rPr>
              <a:t>Pemberian</a:t>
            </a:r>
            <a:r>
              <a:rPr sz="33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spc="-305" dirty="0">
                <a:solidFill>
                  <a:srgbClr val="FFFFFF"/>
                </a:solidFill>
                <a:latin typeface="Arial"/>
                <a:cs typeface="Arial"/>
              </a:rPr>
              <a:t>skor</a:t>
            </a:r>
            <a:endParaRPr sz="3300">
              <a:latin typeface="Arial"/>
              <a:cs typeface="Arial"/>
            </a:endParaRPr>
          </a:p>
          <a:p>
            <a:pPr marL="434340" indent="-34353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434340" algn="l"/>
                <a:tab pos="434975" algn="l"/>
              </a:tabLst>
            </a:pPr>
            <a:r>
              <a:rPr sz="3300" b="1" spc="-170" dirty="0">
                <a:solidFill>
                  <a:srgbClr val="FFFFFF"/>
                </a:solidFill>
                <a:latin typeface="Arial"/>
                <a:cs typeface="Arial"/>
              </a:rPr>
              <a:t>Interpretasi</a:t>
            </a:r>
            <a:endParaRPr sz="33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0" y="1600200"/>
            <a:ext cx="3323844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4495800"/>
            <a:ext cx="4800600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371600"/>
          </a:xfrm>
          <a:prstGeom prst="rect">
            <a:avLst/>
          </a:prstGeom>
          <a:solidFill>
            <a:srgbClr val="962E71"/>
          </a:solidFill>
        </p:spPr>
        <p:txBody>
          <a:bodyPr vert="horz" wrap="square" lIns="0" tIns="3143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75"/>
              </a:spcBef>
            </a:pPr>
            <a:r>
              <a:rPr sz="4400" spc="-315" dirty="0"/>
              <a:t>Performansi </a:t>
            </a:r>
            <a:r>
              <a:rPr sz="4400" spc="-280" dirty="0"/>
              <a:t>Tipikal</a:t>
            </a:r>
            <a:r>
              <a:rPr sz="4400" spc="-210" dirty="0"/>
              <a:t> </a:t>
            </a:r>
            <a:r>
              <a:rPr sz="4400" spc="-160" dirty="0"/>
              <a:t>(lanj.)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57200" y="2286000"/>
            <a:ext cx="8229600" cy="2819400"/>
          </a:xfrm>
          <a:custGeom>
            <a:avLst/>
            <a:gdLst/>
            <a:ahLst/>
            <a:cxnLst/>
            <a:rect l="l" t="t" r="r" b="b"/>
            <a:pathLst>
              <a:path w="8229600" h="2819400">
                <a:moveTo>
                  <a:pt x="8229600" y="0"/>
                </a:moveTo>
                <a:lnTo>
                  <a:pt x="0" y="0"/>
                </a:lnTo>
                <a:lnTo>
                  <a:pt x="0" y="2819400"/>
                </a:lnTo>
                <a:lnTo>
                  <a:pt x="8229600" y="2819400"/>
                </a:lnTo>
                <a:lnTo>
                  <a:pt x="8229600" y="0"/>
                </a:lnTo>
                <a:close/>
              </a:path>
            </a:pathLst>
          </a:custGeom>
          <a:solidFill>
            <a:srgbClr val="795E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2194453"/>
            <a:ext cx="7881620" cy="240284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400" b="1" spc="-220" dirty="0">
                <a:solidFill>
                  <a:srgbClr val="FFFFFF"/>
                </a:solidFill>
                <a:latin typeface="Arial"/>
                <a:cs typeface="Arial"/>
              </a:rPr>
              <a:t>Sifat </a:t>
            </a:r>
            <a:r>
              <a:rPr sz="3400" b="1" spc="-260" dirty="0">
                <a:solidFill>
                  <a:srgbClr val="FFFFFF"/>
                </a:solidFill>
                <a:latin typeface="Arial"/>
                <a:cs typeface="Arial"/>
              </a:rPr>
              <a:t>stimulus </a:t>
            </a:r>
            <a:r>
              <a:rPr sz="3400" b="1" spc="-160" dirty="0">
                <a:solidFill>
                  <a:srgbClr val="FFFFFF"/>
                </a:solidFill>
                <a:latin typeface="Arial"/>
                <a:cs typeface="Arial"/>
              </a:rPr>
              <a:t>tidak </a:t>
            </a:r>
            <a:r>
              <a:rPr sz="3400" b="1" spc="-190" dirty="0">
                <a:solidFill>
                  <a:srgbClr val="FFFFFF"/>
                </a:solidFill>
                <a:latin typeface="Arial"/>
                <a:cs typeface="Arial"/>
              </a:rPr>
              <a:t>berstruktur </a:t>
            </a:r>
            <a:r>
              <a:rPr sz="3400" b="1" spc="-1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3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b="1" spc="-265" dirty="0">
                <a:solidFill>
                  <a:srgbClr val="FFFFFF"/>
                </a:solidFill>
                <a:latin typeface="Arial"/>
                <a:cs typeface="Arial"/>
              </a:rPr>
              <a:t>ambigu</a:t>
            </a:r>
            <a:endParaRPr sz="3400">
              <a:latin typeface="Arial"/>
              <a:cs typeface="Arial"/>
            </a:endParaRPr>
          </a:p>
          <a:p>
            <a:pPr marL="355600" marR="1410970" indent="-343535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400" b="1" spc="-380" dirty="0">
                <a:solidFill>
                  <a:srgbClr val="FFFFFF"/>
                </a:solidFill>
                <a:latin typeface="Arial"/>
                <a:cs typeface="Arial"/>
              </a:rPr>
              <a:t>Respons </a:t>
            </a:r>
            <a:r>
              <a:rPr sz="3400" b="1" spc="-229" dirty="0">
                <a:solidFill>
                  <a:srgbClr val="FFFFFF"/>
                </a:solidFill>
                <a:latin typeface="Arial"/>
                <a:cs typeface="Arial"/>
              </a:rPr>
              <a:t>merupakan </a:t>
            </a:r>
            <a:r>
              <a:rPr sz="3400" b="1" spc="-320" dirty="0">
                <a:solidFill>
                  <a:srgbClr val="FFFFFF"/>
                </a:solidFill>
                <a:latin typeface="Arial"/>
                <a:cs typeface="Arial"/>
              </a:rPr>
              <a:t>khas </a:t>
            </a:r>
            <a:r>
              <a:rPr sz="3400" b="1" spc="-204" dirty="0">
                <a:solidFill>
                  <a:srgbClr val="FFFFFF"/>
                </a:solidFill>
                <a:latin typeface="Arial"/>
                <a:cs typeface="Arial"/>
              </a:rPr>
              <a:t>individu  </a:t>
            </a:r>
            <a:r>
              <a:rPr sz="3400" b="1" spc="-190" dirty="0">
                <a:solidFill>
                  <a:srgbClr val="FFFFFF"/>
                </a:solidFill>
                <a:latin typeface="Arial"/>
                <a:cs typeface="Arial"/>
              </a:rPr>
              <a:t>tersebut</a:t>
            </a:r>
            <a:endParaRPr sz="3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8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400" b="1" spc="-254" dirty="0">
                <a:solidFill>
                  <a:srgbClr val="FFFFFF"/>
                </a:solidFill>
                <a:latin typeface="Arial"/>
                <a:cs typeface="Arial"/>
              </a:rPr>
              <a:t>Tidak </a:t>
            </a:r>
            <a:r>
              <a:rPr sz="3400" b="1" spc="-229" dirty="0">
                <a:solidFill>
                  <a:srgbClr val="FFFFFF"/>
                </a:solidFill>
                <a:latin typeface="Arial"/>
                <a:cs typeface="Arial"/>
              </a:rPr>
              <a:t>ada </a:t>
            </a:r>
            <a:r>
              <a:rPr sz="3400" b="1" spc="-204" dirty="0">
                <a:solidFill>
                  <a:srgbClr val="FFFFFF"/>
                </a:solidFill>
                <a:latin typeface="Arial"/>
                <a:cs typeface="Arial"/>
              </a:rPr>
              <a:t>jawaban </a:t>
            </a:r>
            <a:r>
              <a:rPr sz="3400" b="1" spc="-200" dirty="0">
                <a:solidFill>
                  <a:srgbClr val="FFFFFF"/>
                </a:solidFill>
                <a:latin typeface="Arial"/>
                <a:cs typeface="Arial"/>
              </a:rPr>
              <a:t>“benar” </a:t>
            </a:r>
            <a:r>
              <a:rPr sz="3400" b="1" spc="-245" dirty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sz="3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-265" dirty="0">
                <a:solidFill>
                  <a:srgbClr val="FFFFFF"/>
                </a:solidFill>
                <a:latin typeface="Arial"/>
                <a:cs typeface="Arial"/>
              </a:rPr>
              <a:t>“salah”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solidFill>
            <a:srgbClr val="938953"/>
          </a:solidFill>
        </p:spPr>
        <p:txBody>
          <a:bodyPr vert="horz" wrap="square" lIns="0" tIns="3143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75"/>
              </a:spcBef>
            </a:pPr>
            <a:r>
              <a:rPr sz="4400" spc="-315" dirty="0"/>
              <a:t>Performansi </a:t>
            </a:r>
            <a:r>
              <a:rPr sz="4400" spc="-280" dirty="0"/>
              <a:t>Tipikal</a:t>
            </a:r>
            <a:r>
              <a:rPr sz="4400" spc="-210" dirty="0"/>
              <a:t> </a:t>
            </a:r>
            <a:r>
              <a:rPr sz="4400" spc="-160" dirty="0"/>
              <a:t>(lanj.)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57200" y="2133600"/>
            <a:ext cx="8229600" cy="3429000"/>
          </a:xfrm>
          <a:custGeom>
            <a:avLst/>
            <a:gdLst/>
            <a:ahLst/>
            <a:cxnLst/>
            <a:rect l="l" t="t" r="r" b="b"/>
            <a:pathLst>
              <a:path w="8229600" h="3429000">
                <a:moveTo>
                  <a:pt x="8229600" y="0"/>
                </a:moveTo>
                <a:lnTo>
                  <a:pt x="0" y="0"/>
                </a:lnTo>
                <a:lnTo>
                  <a:pt x="0" y="3429000"/>
                </a:lnTo>
                <a:lnTo>
                  <a:pt x="8229600" y="3429000"/>
                </a:lnTo>
                <a:lnTo>
                  <a:pt x="8229600" y="0"/>
                </a:lnTo>
                <a:close/>
              </a:path>
            </a:pathLst>
          </a:custGeom>
          <a:solidFill>
            <a:srgbClr val="E10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2041372"/>
            <a:ext cx="7882890" cy="295529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3200" b="1" spc="-265" dirty="0">
                <a:solidFill>
                  <a:srgbClr val="FFFFFF"/>
                </a:solidFill>
                <a:latin typeface="Arial"/>
                <a:cs typeface="Arial"/>
              </a:rPr>
              <a:t>Contoh </a:t>
            </a:r>
            <a:r>
              <a:rPr sz="3200" b="1" spc="-204" dirty="0">
                <a:solidFill>
                  <a:srgbClr val="FFFFFF"/>
                </a:solidFill>
                <a:latin typeface="Arial"/>
                <a:cs typeface="Arial"/>
              </a:rPr>
              <a:t>performansi</a:t>
            </a:r>
            <a:r>
              <a:rPr sz="32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45" dirty="0">
                <a:solidFill>
                  <a:srgbClr val="FFFFFF"/>
                </a:solidFill>
                <a:latin typeface="Arial"/>
                <a:cs typeface="Arial"/>
              </a:rPr>
              <a:t>tipikal:</a:t>
            </a:r>
            <a:endParaRPr sz="32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b="1" spc="-445" dirty="0">
                <a:solidFill>
                  <a:srgbClr val="FFFFFF"/>
                </a:solidFill>
                <a:latin typeface="Arial"/>
                <a:cs typeface="Arial"/>
              </a:rPr>
              <a:t>Tes </a:t>
            </a:r>
            <a:r>
              <a:rPr sz="3200" b="1" spc="-200" dirty="0">
                <a:solidFill>
                  <a:srgbClr val="FFFFFF"/>
                </a:solidFill>
                <a:latin typeface="Arial"/>
                <a:cs typeface="Arial"/>
              </a:rPr>
              <a:t>kepribadian </a:t>
            </a:r>
            <a:r>
              <a:rPr sz="3200" b="1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305" dirty="0">
                <a:solidFill>
                  <a:srgbClr val="FFFFFF"/>
                </a:solidFill>
                <a:latin typeface="Arial"/>
                <a:cs typeface="Arial"/>
              </a:rPr>
              <a:t>Rorschach, </a:t>
            </a:r>
            <a:r>
              <a:rPr sz="3200" b="1" spc="-200" dirty="0">
                <a:solidFill>
                  <a:srgbClr val="FFFFFF"/>
                </a:solidFill>
                <a:latin typeface="Arial"/>
                <a:cs typeface="Arial"/>
              </a:rPr>
              <a:t>Wartegg,</a:t>
            </a:r>
            <a:r>
              <a:rPr sz="3200" b="1" spc="-3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40" dirty="0">
                <a:solidFill>
                  <a:srgbClr val="FFFFFF"/>
                </a:solidFill>
                <a:latin typeface="Arial"/>
                <a:cs typeface="Arial"/>
              </a:rPr>
              <a:t>TAT</a:t>
            </a:r>
            <a:endParaRPr sz="32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75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b="1" spc="-254" dirty="0">
                <a:solidFill>
                  <a:srgbClr val="FFFFFF"/>
                </a:solidFill>
                <a:latin typeface="Arial"/>
                <a:cs typeface="Arial"/>
              </a:rPr>
              <a:t>Skala-skala</a:t>
            </a:r>
            <a:r>
              <a:rPr sz="3200" b="1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65" dirty="0">
                <a:solidFill>
                  <a:srgbClr val="FFFFFF"/>
                </a:solidFill>
                <a:latin typeface="Arial"/>
                <a:cs typeface="Arial"/>
              </a:rPr>
              <a:t>sikap</a:t>
            </a:r>
            <a:endParaRPr sz="32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b="1" spc="-170" dirty="0">
                <a:solidFill>
                  <a:srgbClr val="FFFFFF"/>
                </a:solidFill>
                <a:latin typeface="Arial"/>
                <a:cs typeface="Arial"/>
              </a:rPr>
              <a:t>Inventori</a:t>
            </a:r>
            <a:r>
              <a:rPr sz="3200" b="1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minat</a:t>
            </a:r>
            <a:endParaRPr sz="32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b="1" spc="-254" dirty="0">
                <a:solidFill>
                  <a:srgbClr val="FFFFFF"/>
                </a:solidFill>
                <a:latin typeface="Arial"/>
                <a:cs typeface="Arial"/>
              </a:rPr>
              <a:t>Skala-skala </a:t>
            </a:r>
            <a:r>
              <a:rPr sz="3200" b="1" spc="-280" dirty="0">
                <a:solidFill>
                  <a:srgbClr val="FFFFFF"/>
                </a:solidFill>
                <a:latin typeface="Arial"/>
                <a:cs typeface="Arial"/>
              </a:rPr>
              <a:t>psikologis</a:t>
            </a:r>
            <a:r>
              <a:rPr sz="3200" b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lain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914400"/>
            <a:ext cx="624840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0" y="1047439"/>
            <a:ext cx="6477000" cy="4922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3714" y="914400"/>
            <a:ext cx="6575885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4616" y="1112747"/>
            <a:ext cx="6697014" cy="4763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609600"/>
            <a:ext cx="68580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200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80"/>
              </a:spcBef>
            </a:pPr>
            <a:r>
              <a:rPr sz="4400" spc="-280" dirty="0"/>
              <a:t>Definisi </a:t>
            </a:r>
            <a:r>
              <a:rPr sz="4400" spc="-605" dirty="0"/>
              <a:t>Tes</a:t>
            </a:r>
            <a:r>
              <a:rPr sz="4400" spc="-229" dirty="0"/>
              <a:t> </a:t>
            </a:r>
            <a:r>
              <a:rPr sz="4400" spc="-160" dirty="0"/>
              <a:t>(lanj.)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4419600" cy="4572000"/>
          </a:xfrm>
          <a:custGeom>
            <a:avLst/>
            <a:gdLst/>
            <a:ahLst/>
            <a:cxnLst/>
            <a:rect l="l" t="t" r="r" b="b"/>
            <a:pathLst>
              <a:path w="4419600" h="4572000">
                <a:moveTo>
                  <a:pt x="4419600" y="0"/>
                </a:moveTo>
                <a:lnTo>
                  <a:pt x="0" y="0"/>
                </a:lnTo>
                <a:lnTo>
                  <a:pt x="0" y="4572000"/>
                </a:lnTo>
                <a:lnTo>
                  <a:pt x="4419600" y="4572000"/>
                </a:lnTo>
                <a:lnTo>
                  <a:pt x="441960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58493"/>
            <a:ext cx="4061460" cy="422148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685800" indent="-343535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440" dirty="0">
                <a:solidFill>
                  <a:srgbClr val="FFFFFF"/>
                </a:solidFill>
                <a:latin typeface="Arial"/>
                <a:cs typeface="Arial"/>
              </a:rPr>
              <a:t>Tes </a:t>
            </a:r>
            <a:r>
              <a:rPr sz="3200" b="1" spc="-220" dirty="0">
                <a:solidFill>
                  <a:srgbClr val="FFFFFF"/>
                </a:solidFill>
                <a:latin typeface="Arial"/>
                <a:cs typeface="Arial"/>
              </a:rPr>
              <a:t>melakukan  </a:t>
            </a:r>
            <a:r>
              <a:rPr sz="3200" b="1" spc="-225" dirty="0">
                <a:solidFill>
                  <a:srgbClr val="FFFFFF"/>
                </a:solidFill>
                <a:latin typeface="Arial"/>
                <a:cs typeface="Arial"/>
              </a:rPr>
              <a:t>pengamatan</a:t>
            </a:r>
            <a:endParaRPr sz="3200">
              <a:latin typeface="Arial"/>
              <a:cs typeface="Arial"/>
            </a:endParaRPr>
          </a:p>
          <a:p>
            <a:pPr marL="355600" marR="685800">
              <a:lnSpc>
                <a:spcPts val="3460"/>
              </a:lnSpc>
              <a:spcBef>
                <a:spcPts val="765"/>
              </a:spcBef>
            </a:pPr>
            <a:r>
              <a:rPr sz="3200" b="1" spc="-175" dirty="0">
                <a:solidFill>
                  <a:srgbClr val="FFFFFF"/>
                </a:solidFill>
                <a:latin typeface="Arial"/>
                <a:cs typeface="Arial"/>
              </a:rPr>
              <a:t>terhadap</a:t>
            </a:r>
            <a:r>
              <a:rPr sz="3200" b="1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80" dirty="0">
                <a:solidFill>
                  <a:srgbClr val="FFFFFF"/>
                </a:solidFill>
                <a:latin typeface="Arial"/>
                <a:cs typeface="Arial"/>
              </a:rPr>
              <a:t>perilaku  </a:t>
            </a:r>
            <a:r>
              <a:rPr sz="3200" b="1" spc="-290" dirty="0">
                <a:solidFill>
                  <a:srgbClr val="FFFFFF"/>
                </a:solidFill>
                <a:latin typeface="Arial"/>
                <a:cs typeface="Arial"/>
              </a:rPr>
              <a:t>seseorang</a:t>
            </a:r>
            <a:endParaRPr sz="3200">
              <a:latin typeface="Arial"/>
              <a:cs typeface="Arial"/>
            </a:endParaRPr>
          </a:p>
          <a:p>
            <a:pPr marL="355600" marR="5080">
              <a:lnSpc>
                <a:spcPct val="90000"/>
              </a:lnSpc>
              <a:spcBef>
                <a:spcPts val="715"/>
              </a:spcBef>
            </a:pPr>
            <a:r>
              <a:rPr sz="3200" b="1" spc="-225" dirty="0">
                <a:solidFill>
                  <a:srgbClr val="FFFFFF"/>
                </a:solidFill>
                <a:latin typeface="Arial"/>
                <a:cs typeface="Arial"/>
              </a:rPr>
              <a:t>dan </a:t>
            </a:r>
            <a:r>
              <a:rPr sz="3200" b="1" spc="-245" dirty="0">
                <a:solidFill>
                  <a:srgbClr val="FFFFFF"/>
                </a:solidFill>
                <a:latin typeface="Arial"/>
                <a:cs typeface="Arial"/>
              </a:rPr>
              <a:t>mendeskripsikan  </a:t>
            </a:r>
            <a:r>
              <a:rPr sz="3200" b="1" spc="-180" dirty="0">
                <a:solidFill>
                  <a:srgbClr val="FFFFFF"/>
                </a:solidFill>
                <a:latin typeface="Arial"/>
                <a:cs typeface="Arial"/>
              </a:rPr>
              <a:t>perilaku tersebut  </a:t>
            </a:r>
            <a:r>
              <a:rPr sz="3200" b="1" spc="-265" dirty="0">
                <a:solidFill>
                  <a:srgbClr val="FFFFFF"/>
                </a:solidFill>
                <a:latin typeface="Arial"/>
                <a:cs typeface="Arial"/>
              </a:rPr>
              <a:t>dengan </a:t>
            </a:r>
            <a:r>
              <a:rPr sz="3200" b="1" spc="-190" dirty="0">
                <a:solidFill>
                  <a:srgbClr val="FFFFFF"/>
                </a:solidFill>
                <a:latin typeface="Arial"/>
                <a:cs typeface="Arial"/>
              </a:rPr>
              <a:t>bantuan </a:t>
            </a:r>
            <a:r>
              <a:rPr sz="3200" b="1" spc="-260" dirty="0">
                <a:solidFill>
                  <a:srgbClr val="FFFFFF"/>
                </a:solidFill>
                <a:latin typeface="Arial"/>
                <a:cs typeface="Arial"/>
              </a:rPr>
              <a:t>skala  </a:t>
            </a:r>
            <a:r>
              <a:rPr sz="3200" b="1" spc="-165" dirty="0">
                <a:solidFill>
                  <a:srgbClr val="FFFFFF"/>
                </a:solidFill>
                <a:latin typeface="Arial"/>
                <a:cs typeface="Arial"/>
              </a:rPr>
              <a:t>atau </a:t>
            </a:r>
            <a:r>
              <a:rPr sz="3200" b="1" spc="-229" dirty="0">
                <a:solidFill>
                  <a:srgbClr val="FFFFFF"/>
                </a:solidFill>
                <a:latin typeface="Arial"/>
                <a:cs typeface="Arial"/>
              </a:rPr>
              <a:t>suatu </a:t>
            </a:r>
            <a:r>
              <a:rPr sz="3200" b="1" spc="-260" dirty="0">
                <a:solidFill>
                  <a:srgbClr val="FFFFFF"/>
                </a:solidFill>
                <a:latin typeface="Arial"/>
                <a:cs typeface="Arial"/>
              </a:rPr>
              <a:t>sistem  </a:t>
            </a:r>
            <a:r>
              <a:rPr sz="3200" b="1" spc="-275" dirty="0">
                <a:solidFill>
                  <a:srgbClr val="FFFFFF"/>
                </a:solidFill>
                <a:latin typeface="Arial"/>
                <a:cs typeface="Arial"/>
              </a:rPr>
              <a:t>penggolongan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53000" y="1600200"/>
            <a:ext cx="3745992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00682E"/>
          </a:solidFill>
        </p:spPr>
        <p:txBody>
          <a:bodyPr vert="horz" wrap="square" lIns="0" tIns="200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80"/>
              </a:spcBef>
            </a:pPr>
            <a:r>
              <a:rPr sz="4400" spc="-405" dirty="0"/>
              <a:t>Kegunaan </a:t>
            </a:r>
            <a:r>
              <a:rPr sz="4400" spc="-610" dirty="0"/>
              <a:t>Tes</a:t>
            </a:r>
            <a:r>
              <a:rPr sz="4400" spc="-75" dirty="0"/>
              <a:t> </a:t>
            </a:r>
            <a:r>
              <a:rPr sz="4400" spc="-390" dirty="0"/>
              <a:t>Psikologi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57200" y="1600200"/>
            <a:ext cx="3276600" cy="2514600"/>
          </a:xfrm>
          <a:prstGeom prst="rect">
            <a:avLst/>
          </a:prstGeom>
          <a:solidFill>
            <a:srgbClr val="6F2F9F"/>
          </a:solidFill>
        </p:spPr>
        <p:txBody>
          <a:bodyPr vert="horz" wrap="square" lIns="0" tIns="0" rIns="0" bIns="0" rtlCol="0">
            <a:spAutoFit/>
          </a:bodyPr>
          <a:lstStyle/>
          <a:p>
            <a:pPr marL="434340" indent="-343535">
              <a:lnSpc>
                <a:spcPts val="3410"/>
              </a:lnSpc>
              <a:buFont typeface="Arial"/>
              <a:buChar char="•"/>
              <a:tabLst>
                <a:tab pos="434340" algn="l"/>
                <a:tab pos="434975" algn="l"/>
              </a:tabLst>
            </a:pPr>
            <a:r>
              <a:rPr sz="3000" b="1" spc="-190" dirty="0">
                <a:solidFill>
                  <a:srgbClr val="FFFFFF"/>
                </a:solidFill>
                <a:latin typeface="Arial"/>
                <a:cs typeface="Arial"/>
              </a:rPr>
              <a:t>Informasi</a:t>
            </a:r>
            <a:endParaRPr sz="3000">
              <a:latin typeface="Arial"/>
              <a:cs typeface="Arial"/>
            </a:endParaRPr>
          </a:p>
          <a:p>
            <a:pPr marL="434340" indent="-34353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434340" algn="l"/>
                <a:tab pos="434975" algn="l"/>
              </a:tabLst>
            </a:pPr>
            <a:r>
              <a:rPr sz="3000" b="1" spc="-280" dirty="0">
                <a:solidFill>
                  <a:srgbClr val="FFFFFF"/>
                </a:solidFill>
                <a:latin typeface="Arial"/>
                <a:cs typeface="Arial"/>
              </a:rPr>
              <a:t>Evaluasi</a:t>
            </a:r>
            <a:endParaRPr sz="3000">
              <a:latin typeface="Arial"/>
              <a:cs typeface="Arial"/>
            </a:endParaRPr>
          </a:p>
          <a:p>
            <a:pPr marL="434340" indent="-34353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434340" algn="l"/>
                <a:tab pos="434975" algn="l"/>
              </a:tabLst>
            </a:pPr>
            <a:r>
              <a:rPr sz="3000" b="1" spc="-280" dirty="0">
                <a:solidFill>
                  <a:srgbClr val="FFFFFF"/>
                </a:solidFill>
                <a:latin typeface="Arial"/>
                <a:cs typeface="Arial"/>
              </a:rPr>
              <a:t>Diagnosis</a:t>
            </a:r>
            <a:endParaRPr sz="3000">
              <a:latin typeface="Arial"/>
              <a:cs typeface="Arial"/>
            </a:endParaRPr>
          </a:p>
          <a:p>
            <a:pPr marL="434340" marR="1273810" indent="-343535">
              <a:lnSpc>
                <a:spcPts val="3240"/>
              </a:lnSpc>
              <a:spcBef>
                <a:spcPts val="770"/>
              </a:spcBef>
              <a:buFont typeface="Arial"/>
              <a:buChar char="•"/>
              <a:tabLst>
                <a:tab pos="434340" algn="l"/>
                <a:tab pos="434975" algn="l"/>
              </a:tabLst>
            </a:pPr>
            <a:r>
              <a:rPr sz="3000" b="1" spc="-45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b="1" spc="-200" dirty="0">
                <a:solidFill>
                  <a:srgbClr val="FFFFFF"/>
                </a:solidFill>
                <a:latin typeface="Arial"/>
                <a:cs typeface="Arial"/>
              </a:rPr>
              <a:t>enguji</a:t>
            </a:r>
            <a:r>
              <a:rPr sz="3000" b="1" spc="-2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b="1" spc="-145" dirty="0">
                <a:solidFill>
                  <a:srgbClr val="FFFFFF"/>
                </a:solidFill>
                <a:latin typeface="Arial"/>
                <a:cs typeface="Arial"/>
              </a:rPr>
              <a:t>n  </a:t>
            </a:r>
            <a:r>
              <a:rPr sz="3000" b="1" spc="-225" dirty="0">
                <a:solidFill>
                  <a:srgbClr val="FFFFFF"/>
                </a:solidFill>
                <a:latin typeface="Arial"/>
                <a:cs typeface="Arial"/>
              </a:rPr>
              <a:t>hipotesis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98008" y="1588008"/>
            <a:ext cx="3302635" cy="2616835"/>
            <a:chOff x="5398008" y="1588008"/>
            <a:chExt cx="3302635" cy="2616835"/>
          </a:xfrm>
        </p:grpSpPr>
        <p:sp>
          <p:nvSpPr>
            <p:cNvPr id="5" name="object 5"/>
            <p:cNvSpPr/>
            <p:nvPr/>
          </p:nvSpPr>
          <p:spPr>
            <a:xfrm>
              <a:off x="5410962" y="1600962"/>
              <a:ext cx="3276600" cy="2590800"/>
            </a:xfrm>
            <a:custGeom>
              <a:avLst/>
              <a:gdLst/>
              <a:ahLst/>
              <a:cxnLst/>
              <a:rect l="l" t="t" r="r" b="b"/>
              <a:pathLst>
                <a:path w="3276600" h="2590800">
                  <a:moveTo>
                    <a:pt x="3276599" y="0"/>
                  </a:moveTo>
                  <a:lnTo>
                    <a:pt x="0" y="0"/>
                  </a:lnTo>
                  <a:lnTo>
                    <a:pt x="0" y="2590800"/>
                  </a:lnTo>
                  <a:lnTo>
                    <a:pt x="3276599" y="2590800"/>
                  </a:lnTo>
                  <a:lnTo>
                    <a:pt x="327659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10962" y="1600962"/>
              <a:ext cx="3276600" cy="2590800"/>
            </a:xfrm>
            <a:custGeom>
              <a:avLst/>
              <a:gdLst/>
              <a:ahLst/>
              <a:cxnLst/>
              <a:rect l="l" t="t" r="r" b="b"/>
              <a:pathLst>
                <a:path w="3276600" h="2590800">
                  <a:moveTo>
                    <a:pt x="0" y="2590800"/>
                  </a:moveTo>
                  <a:lnTo>
                    <a:pt x="3276599" y="2590800"/>
                  </a:lnTo>
                  <a:lnTo>
                    <a:pt x="3276599" y="0"/>
                  </a:lnTo>
                  <a:lnTo>
                    <a:pt x="0" y="0"/>
                  </a:lnTo>
                  <a:lnTo>
                    <a:pt x="0" y="259080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410961" y="1600961"/>
            <a:ext cx="3276600" cy="259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 marL="157480">
              <a:lnSpc>
                <a:spcPct val="100000"/>
              </a:lnSpc>
              <a:spcBef>
                <a:spcPts val="2480"/>
              </a:spcBef>
            </a:pPr>
            <a:r>
              <a:rPr sz="3200" b="1" spc="-200" dirty="0">
                <a:solidFill>
                  <a:srgbClr val="FFFFFF"/>
                </a:solidFill>
                <a:latin typeface="Arial"/>
                <a:cs typeface="Arial"/>
              </a:rPr>
              <a:t>Berkaitan</a:t>
            </a:r>
            <a:r>
              <a:rPr sz="320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65" dirty="0">
                <a:solidFill>
                  <a:srgbClr val="FFFFFF"/>
                </a:solidFill>
                <a:latin typeface="Arial"/>
                <a:cs typeface="Arial"/>
              </a:rPr>
              <a:t>dengan</a:t>
            </a:r>
            <a:endParaRPr sz="3200">
              <a:latin typeface="Arial"/>
              <a:cs typeface="Arial"/>
            </a:endParaRPr>
          </a:p>
          <a:p>
            <a:pPr marL="278130">
              <a:lnSpc>
                <a:spcPct val="100000"/>
              </a:lnSpc>
            </a:pPr>
            <a:r>
              <a:rPr sz="3200" b="1" i="1" spc="-204" dirty="0">
                <a:solidFill>
                  <a:srgbClr val="FFFFFF"/>
                </a:solidFill>
                <a:latin typeface="Arial"/>
                <a:cs typeface="Arial"/>
              </a:rPr>
              <a:t>Setting </a:t>
            </a:r>
            <a:r>
              <a:rPr sz="3200" b="1" spc="-195" dirty="0">
                <a:solidFill>
                  <a:srgbClr val="FFFFFF"/>
                </a:solidFill>
                <a:latin typeface="Arial"/>
                <a:cs typeface="Arial"/>
              </a:rPr>
              <a:t>Tertentu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950208" y="2578607"/>
            <a:ext cx="1321435" cy="940435"/>
            <a:chOff x="3950208" y="2578607"/>
            <a:chExt cx="1321435" cy="940435"/>
          </a:xfrm>
        </p:grpSpPr>
        <p:sp>
          <p:nvSpPr>
            <p:cNvPr id="9" name="object 9"/>
            <p:cNvSpPr/>
            <p:nvPr/>
          </p:nvSpPr>
          <p:spPr>
            <a:xfrm>
              <a:off x="3963162" y="2591561"/>
              <a:ext cx="1295400" cy="914400"/>
            </a:xfrm>
            <a:custGeom>
              <a:avLst/>
              <a:gdLst/>
              <a:ahLst/>
              <a:cxnLst/>
              <a:rect l="l" t="t" r="r" b="b"/>
              <a:pathLst>
                <a:path w="1295400" h="914400">
                  <a:moveTo>
                    <a:pt x="838200" y="0"/>
                  </a:moveTo>
                  <a:lnTo>
                    <a:pt x="838200" y="228600"/>
                  </a:lnTo>
                  <a:lnTo>
                    <a:pt x="0" y="228600"/>
                  </a:lnTo>
                  <a:lnTo>
                    <a:pt x="0" y="685800"/>
                  </a:lnTo>
                  <a:lnTo>
                    <a:pt x="838200" y="685800"/>
                  </a:lnTo>
                  <a:lnTo>
                    <a:pt x="838200" y="914400"/>
                  </a:lnTo>
                  <a:lnTo>
                    <a:pt x="1295400" y="457200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6224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63162" y="2591561"/>
              <a:ext cx="1295400" cy="914400"/>
            </a:xfrm>
            <a:custGeom>
              <a:avLst/>
              <a:gdLst/>
              <a:ahLst/>
              <a:cxnLst/>
              <a:rect l="l" t="t" r="r" b="b"/>
              <a:pathLst>
                <a:path w="1295400" h="914400">
                  <a:moveTo>
                    <a:pt x="0" y="228600"/>
                  </a:moveTo>
                  <a:lnTo>
                    <a:pt x="838200" y="228600"/>
                  </a:lnTo>
                  <a:lnTo>
                    <a:pt x="838200" y="0"/>
                  </a:lnTo>
                  <a:lnTo>
                    <a:pt x="1295400" y="457200"/>
                  </a:lnTo>
                  <a:lnTo>
                    <a:pt x="838200" y="914400"/>
                  </a:lnTo>
                  <a:lnTo>
                    <a:pt x="838200" y="685800"/>
                  </a:lnTo>
                  <a:lnTo>
                    <a:pt x="0" y="685800"/>
                  </a:lnTo>
                  <a:lnTo>
                    <a:pt x="0" y="22860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457200" y="4343400"/>
            <a:ext cx="4191000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00600" y="4533207"/>
            <a:ext cx="3886200" cy="2019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943735"/>
          </a:solidFill>
        </p:spPr>
        <p:txBody>
          <a:bodyPr vert="horz" wrap="square" lIns="0" tIns="200660" rIns="0" bIns="0" rtlCol="0">
            <a:spAutoFit/>
          </a:bodyPr>
          <a:lstStyle/>
          <a:p>
            <a:pPr marL="212725">
              <a:lnSpc>
                <a:spcPct val="100000"/>
              </a:lnSpc>
              <a:spcBef>
                <a:spcPts val="1580"/>
              </a:spcBef>
            </a:pPr>
            <a:r>
              <a:rPr sz="4400" spc="-405" dirty="0"/>
              <a:t>Kegunaan </a:t>
            </a:r>
            <a:r>
              <a:rPr sz="4400" spc="-605" dirty="0"/>
              <a:t>Tes </a:t>
            </a:r>
            <a:r>
              <a:rPr sz="4400" spc="-375" dirty="0"/>
              <a:t>Psikologi:</a:t>
            </a:r>
            <a:r>
              <a:rPr sz="4400" spc="-345" dirty="0"/>
              <a:t> </a:t>
            </a:r>
            <a:r>
              <a:rPr sz="4400" spc="-275" dirty="0"/>
              <a:t>Informasi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2895600"/>
          </a:xfrm>
          <a:custGeom>
            <a:avLst/>
            <a:gdLst/>
            <a:ahLst/>
            <a:cxnLst/>
            <a:rect l="l" t="t" r="r" b="b"/>
            <a:pathLst>
              <a:path w="8229600" h="2895600">
                <a:moveTo>
                  <a:pt x="8229600" y="0"/>
                </a:moveTo>
                <a:lnTo>
                  <a:pt x="0" y="0"/>
                </a:lnTo>
                <a:lnTo>
                  <a:pt x="0" y="2895600"/>
                </a:lnTo>
                <a:lnTo>
                  <a:pt x="8229600" y="2895600"/>
                </a:lnTo>
                <a:lnTo>
                  <a:pt x="822960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07261"/>
            <a:ext cx="7995920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229" dirty="0">
                <a:solidFill>
                  <a:srgbClr val="FFFFFF"/>
                </a:solidFill>
                <a:latin typeface="Arial"/>
                <a:cs typeface="Arial"/>
              </a:rPr>
              <a:t>Ketika </a:t>
            </a:r>
            <a:r>
              <a:rPr sz="3200" b="1" spc="-190" dirty="0">
                <a:solidFill>
                  <a:srgbClr val="FFFFFF"/>
                </a:solidFill>
                <a:latin typeface="Arial"/>
                <a:cs typeface="Arial"/>
              </a:rPr>
              <a:t>individu </a:t>
            </a:r>
            <a:r>
              <a:rPr sz="3200" b="1" spc="-210" dirty="0">
                <a:solidFill>
                  <a:srgbClr val="FFFFFF"/>
                </a:solidFill>
                <a:latin typeface="Arial"/>
                <a:cs typeface="Arial"/>
              </a:rPr>
              <a:t>membutuhkan </a:t>
            </a:r>
            <a:r>
              <a:rPr sz="3200" b="1" spc="-204" dirty="0">
                <a:solidFill>
                  <a:srgbClr val="FFFFFF"/>
                </a:solidFill>
                <a:latin typeface="Arial"/>
                <a:cs typeface="Arial"/>
              </a:rPr>
              <a:t>informasi  </a:t>
            </a:r>
            <a:r>
              <a:rPr sz="3200" b="1" spc="-235" dirty="0">
                <a:solidFill>
                  <a:srgbClr val="FFFFFF"/>
                </a:solidFill>
                <a:latin typeface="Arial"/>
                <a:cs typeface="Arial"/>
              </a:rPr>
              <a:t>mengenai </a:t>
            </a:r>
            <a:r>
              <a:rPr sz="3200" b="1" spc="-229" dirty="0">
                <a:solidFill>
                  <a:srgbClr val="FFFFFF"/>
                </a:solidFill>
                <a:latin typeface="Arial"/>
                <a:cs typeface="Arial"/>
              </a:rPr>
              <a:t>keadaan </a:t>
            </a:r>
            <a:r>
              <a:rPr sz="3200" b="1" spc="-114" dirty="0">
                <a:solidFill>
                  <a:srgbClr val="FFFFFF"/>
                </a:solidFill>
                <a:latin typeface="Arial"/>
                <a:cs typeface="Arial"/>
              </a:rPr>
              <a:t>tertentu </a:t>
            </a:r>
            <a:r>
              <a:rPr sz="3200" b="1" spc="-165" dirty="0">
                <a:solidFill>
                  <a:srgbClr val="FFFFFF"/>
                </a:solidFill>
                <a:latin typeface="Arial"/>
                <a:cs typeface="Arial"/>
              </a:rPr>
              <a:t>dari </a:t>
            </a:r>
            <a:r>
              <a:rPr sz="3200" b="1" spc="-195" dirty="0">
                <a:solidFill>
                  <a:srgbClr val="FFFFFF"/>
                </a:solidFill>
                <a:latin typeface="Arial"/>
                <a:cs typeface="Arial"/>
              </a:rPr>
              <a:t>dirinya  </a:t>
            </a:r>
            <a:r>
              <a:rPr sz="3200" b="1" spc="-190" dirty="0">
                <a:solidFill>
                  <a:srgbClr val="FFFFFF"/>
                </a:solidFill>
                <a:latin typeface="Arial"/>
                <a:cs typeface="Arial"/>
              </a:rPr>
              <a:t>untuk </a:t>
            </a:r>
            <a:r>
              <a:rPr sz="3200" b="1" spc="-220" dirty="0">
                <a:solidFill>
                  <a:srgbClr val="FFFFFF"/>
                </a:solidFill>
                <a:latin typeface="Arial"/>
                <a:cs typeface="Arial"/>
              </a:rPr>
              <a:t>kepentingan </a:t>
            </a:r>
            <a:r>
              <a:rPr sz="3200" b="1" spc="-110" dirty="0">
                <a:solidFill>
                  <a:srgbClr val="FFFFFF"/>
                </a:solidFill>
                <a:latin typeface="Arial"/>
                <a:cs typeface="Arial"/>
              </a:rPr>
              <a:t>tertentu, </a:t>
            </a:r>
            <a:r>
              <a:rPr sz="3200" b="1" spc="-250" dirty="0">
                <a:solidFill>
                  <a:srgbClr val="FFFFFF"/>
                </a:solidFill>
                <a:latin typeface="Arial"/>
                <a:cs typeface="Arial"/>
              </a:rPr>
              <a:t>misalnya  </a:t>
            </a:r>
            <a:r>
              <a:rPr sz="3200" b="1" spc="-235" dirty="0">
                <a:solidFill>
                  <a:srgbClr val="FFFFFF"/>
                </a:solidFill>
                <a:latin typeface="Arial"/>
                <a:cs typeface="Arial"/>
              </a:rPr>
              <a:t>kemampuan </a:t>
            </a:r>
            <a:r>
              <a:rPr sz="3200" b="1" spc="-215" dirty="0">
                <a:solidFill>
                  <a:srgbClr val="FFFFFF"/>
                </a:solidFill>
                <a:latin typeface="Arial"/>
                <a:cs typeface="Arial"/>
              </a:rPr>
              <a:t>potensi </a:t>
            </a:r>
            <a:r>
              <a:rPr sz="3200" b="1" spc="-265" dirty="0">
                <a:solidFill>
                  <a:srgbClr val="FFFFFF"/>
                </a:solidFill>
                <a:latin typeface="Arial"/>
                <a:cs typeface="Arial"/>
              </a:rPr>
              <a:t>bahasa Inggris </a:t>
            </a:r>
            <a:r>
              <a:rPr sz="3200" b="1" spc="-170" dirty="0">
                <a:solidFill>
                  <a:srgbClr val="FFFFFF"/>
                </a:solidFill>
                <a:latin typeface="Arial"/>
                <a:cs typeface="Arial"/>
              </a:rPr>
              <a:t>melalui  </a:t>
            </a:r>
            <a:r>
              <a:rPr sz="3200" b="1" spc="-495" dirty="0">
                <a:solidFill>
                  <a:srgbClr val="FFFFFF"/>
                </a:solidFill>
                <a:latin typeface="Arial"/>
                <a:cs typeface="Arial"/>
              </a:rPr>
              <a:t>TOEFL </a:t>
            </a:r>
            <a:r>
              <a:rPr sz="3200" b="1" spc="-190" dirty="0">
                <a:solidFill>
                  <a:srgbClr val="FFFFFF"/>
                </a:solidFill>
                <a:latin typeface="Arial"/>
                <a:cs typeface="Arial"/>
              </a:rPr>
              <a:t>untuk </a:t>
            </a:r>
            <a:r>
              <a:rPr sz="3200" b="1" spc="-180" dirty="0">
                <a:solidFill>
                  <a:srgbClr val="FFFFFF"/>
                </a:solidFill>
                <a:latin typeface="Arial"/>
                <a:cs typeface="Arial"/>
              </a:rPr>
              <a:t>melanjutkan </a:t>
            </a:r>
            <a:r>
              <a:rPr sz="3200" b="1" spc="-215" dirty="0">
                <a:solidFill>
                  <a:srgbClr val="FFFFFF"/>
                </a:solidFill>
                <a:latin typeface="Arial"/>
                <a:cs typeface="Arial"/>
              </a:rPr>
              <a:t>studi </a:t>
            </a:r>
            <a:r>
              <a:rPr sz="3200" b="1" spc="-250" dirty="0">
                <a:solidFill>
                  <a:srgbClr val="FFFFFF"/>
                </a:solidFill>
                <a:latin typeface="Arial"/>
                <a:cs typeface="Arial"/>
              </a:rPr>
              <a:t>ke </a:t>
            </a:r>
            <a:r>
              <a:rPr sz="3200" b="1" spc="-165" dirty="0">
                <a:solidFill>
                  <a:srgbClr val="FFFFFF"/>
                </a:solidFill>
                <a:latin typeface="Arial"/>
                <a:cs typeface="Arial"/>
              </a:rPr>
              <a:t>luar </a:t>
            </a:r>
            <a:r>
              <a:rPr sz="3200" b="1" spc="-215" dirty="0">
                <a:solidFill>
                  <a:srgbClr val="FFFFFF"/>
                </a:solidFill>
                <a:latin typeface="Arial"/>
                <a:cs typeface="Arial"/>
              </a:rPr>
              <a:t>negeri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4648200"/>
            <a:ext cx="4876800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62800" y="4648200"/>
            <a:ext cx="1571244" cy="1734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86400" y="4648200"/>
            <a:ext cx="1600200" cy="1734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00660" rIns="0" bIns="0" rtlCol="0">
            <a:spAutoFit/>
          </a:bodyPr>
          <a:lstStyle/>
          <a:p>
            <a:pPr marL="381635">
              <a:lnSpc>
                <a:spcPct val="100000"/>
              </a:lnSpc>
              <a:spcBef>
                <a:spcPts val="1580"/>
              </a:spcBef>
            </a:pPr>
            <a:r>
              <a:rPr sz="4400" spc="-405" dirty="0"/>
              <a:t>Kegunaan </a:t>
            </a:r>
            <a:r>
              <a:rPr sz="4400" spc="-610" dirty="0"/>
              <a:t>Tes </a:t>
            </a:r>
            <a:r>
              <a:rPr sz="4400" spc="-380" dirty="0"/>
              <a:t>Psikologi:</a:t>
            </a:r>
            <a:r>
              <a:rPr sz="4400" spc="-335" dirty="0"/>
              <a:t> </a:t>
            </a:r>
            <a:r>
              <a:rPr sz="4400" spc="-400" dirty="0"/>
              <a:t>Evaluasi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4419600" cy="4526280"/>
          </a:xfrm>
          <a:custGeom>
            <a:avLst/>
            <a:gdLst/>
            <a:ahLst/>
            <a:cxnLst/>
            <a:rect l="l" t="t" r="r" b="b"/>
            <a:pathLst>
              <a:path w="4419600" h="4526280">
                <a:moveTo>
                  <a:pt x="4419600" y="0"/>
                </a:moveTo>
                <a:lnTo>
                  <a:pt x="0" y="0"/>
                </a:lnTo>
                <a:lnTo>
                  <a:pt x="0" y="4526280"/>
                </a:lnTo>
                <a:lnTo>
                  <a:pt x="4419600" y="4526280"/>
                </a:lnTo>
                <a:lnTo>
                  <a:pt x="44196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53921"/>
            <a:ext cx="3688715" cy="427545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5080" indent="-343535">
              <a:lnSpc>
                <a:spcPct val="90000"/>
              </a:lnSpc>
              <a:spcBef>
                <a:spcPts val="5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400" b="1" spc="-300" dirty="0">
                <a:solidFill>
                  <a:srgbClr val="FFFFFF"/>
                </a:solidFill>
                <a:latin typeface="Arial"/>
                <a:cs typeface="Arial"/>
              </a:rPr>
              <a:t>Berguna </a:t>
            </a:r>
            <a:r>
              <a:rPr sz="3400" b="1" spc="-190" dirty="0">
                <a:solidFill>
                  <a:srgbClr val="FFFFFF"/>
                </a:solidFill>
                <a:latin typeface="Arial"/>
                <a:cs typeface="Arial"/>
              </a:rPr>
              <a:t>ketika  </a:t>
            </a:r>
            <a:r>
              <a:rPr sz="3400" b="1" spc="-204" dirty="0">
                <a:solidFill>
                  <a:srgbClr val="FFFFFF"/>
                </a:solidFill>
                <a:latin typeface="Arial"/>
                <a:cs typeface="Arial"/>
              </a:rPr>
              <a:t>individu  </a:t>
            </a:r>
            <a:r>
              <a:rPr sz="3400" b="1" spc="-229" dirty="0">
                <a:solidFill>
                  <a:srgbClr val="FFFFFF"/>
                </a:solidFill>
                <a:latin typeface="Arial"/>
                <a:cs typeface="Arial"/>
              </a:rPr>
              <a:t>membutuhkan  </a:t>
            </a:r>
            <a:r>
              <a:rPr sz="3400" b="1" spc="-250" dirty="0">
                <a:solidFill>
                  <a:srgbClr val="FFFFFF"/>
                </a:solidFill>
                <a:latin typeface="Arial"/>
                <a:cs typeface="Arial"/>
              </a:rPr>
              <a:t>umpan </a:t>
            </a:r>
            <a:r>
              <a:rPr sz="3400" b="1" spc="-190" dirty="0">
                <a:solidFill>
                  <a:srgbClr val="FFFFFF"/>
                </a:solidFill>
                <a:latin typeface="Arial"/>
                <a:cs typeface="Arial"/>
              </a:rPr>
              <a:t>balik  </a:t>
            </a:r>
            <a:r>
              <a:rPr sz="3400" b="1" spc="-254" dirty="0">
                <a:solidFill>
                  <a:srgbClr val="FFFFFF"/>
                </a:solidFill>
                <a:latin typeface="Arial"/>
                <a:cs typeface="Arial"/>
              </a:rPr>
              <a:t>mengenai </a:t>
            </a:r>
            <a:r>
              <a:rPr sz="3400" b="1" spc="-195" dirty="0">
                <a:solidFill>
                  <a:srgbClr val="FFFFFF"/>
                </a:solidFill>
                <a:latin typeface="Arial"/>
                <a:cs typeface="Arial"/>
              </a:rPr>
              <a:t>hal  </a:t>
            </a:r>
            <a:r>
              <a:rPr sz="3400" b="1" spc="-125" dirty="0">
                <a:solidFill>
                  <a:srgbClr val="FFFFFF"/>
                </a:solidFill>
                <a:latin typeface="Arial"/>
                <a:cs typeface="Arial"/>
              </a:rPr>
              <a:t>tertentu </a:t>
            </a:r>
            <a:r>
              <a:rPr sz="3400" b="1" spc="-190" dirty="0">
                <a:solidFill>
                  <a:srgbClr val="FFFFFF"/>
                </a:solidFill>
                <a:latin typeface="Arial"/>
                <a:cs typeface="Arial"/>
              </a:rPr>
              <a:t>seperti  </a:t>
            </a:r>
            <a:r>
              <a:rPr sz="3400" b="1" spc="-254" dirty="0">
                <a:solidFill>
                  <a:srgbClr val="FFFFFF"/>
                </a:solidFill>
                <a:latin typeface="Arial"/>
                <a:cs typeface="Arial"/>
              </a:rPr>
              <a:t>prestasi </a:t>
            </a:r>
            <a:r>
              <a:rPr sz="3400" b="1" spc="-240" dirty="0">
                <a:solidFill>
                  <a:srgbClr val="FFFFFF"/>
                </a:solidFill>
                <a:latin typeface="Arial"/>
                <a:cs typeface="Arial"/>
              </a:rPr>
              <a:t>akademis,  </a:t>
            </a:r>
            <a:r>
              <a:rPr sz="3400" b="1" spc="-245" dirty="0">
                <a:solidFill>
                  <a:srgbClr val="FFFFFF"/>
                </a:solidFill>
                <a:latin typeface="Arial"/>
                <a:cs typeface="Arial"/>
              </a:rPr>
              <a:t>dan </a:t>
            </a:r>
            <a:r>
              <a:rPr sz="3400" b="1" spc="-185" dirty="0">
                <a:solidFill>
                  <a:srgbClr val="FFFFFF"/>
                </a:solidFill>
                <a:latin typeface="Arial"/>
                <a:cs typeface="Arial"/>
              </a:rPr>
              <a:t>efektivitas  </a:t>
            </a:r>
            <a:r>
              <a:rPr sz="3400" b="1" spc="-120" dirty="0">
                <a:solidFill>
                  <a:srgbClr val="FFFFFF"/>
                </a:solidFill>
                <a:latin typeface="Arial"/>
                <a:cs typeface="Arial"/>
              </a:rPr>
              <a:t>tritmen</a:t>
            </a:r>
            <a:r>
              <a:rPr sz="34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-125" dirty="0">
                <a:solidFill>
                  <a:srgbClr val="FFFFFF"/>
                </a:solidFill>
                <a:latin typeface="Arial"/>
                <a:cs typeface="Arial"/>
              </a:rPr>
              <a:t>tertentu</a:t>
            </a:r>
            <a:endParaRPr sz="3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53000" y="1600200"/>
            <a:ext cx="3735387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A62F8D"/>
          </a:solidFill>
        </p:spPr>
        <p:txBody>
          <a:bodyPr vert="horz" wrap="square" lIns="0" tIns="200660" rIns="0" bIns="0" rtlCol="0">
            <a:spAutoFit/>
          </a:bodyPr>
          <a:lstStyle/>
          <a:p>
            <a:pPr marL="207645">
              <a:lnSpc>
                <a:spcPct val="100000"/>
              </a:lnSpc>
              <a:spcBef>
                <a:spcPts val="1580"/>
              </a:spcBef>
            </a:pPr>
            <a:r>
              <a:rPr sz="4400" spc="-405" dirty="0"/>
              <a:t>Kegunaan </a:t>
            </a:r>
            <a:r>
              <a:rPr sz="4400" spc="-605" dirty="0"/>
              <a:t>Tes </a:t>
            </a:r>
            <a:r>
              <a:rPr sz="4400" spc="-375" dirty="0"/>
              <a:t>Psikologi:</a:t>
            </a:r>
            <a:r>
              <a:rPr sz="4400" spc="-335" dirty="0"/>
              <a:t> </a:t>
            </a:r>
            <a:r>
              <a:rPr sz="4400" spc="-405" dirty="0"/>
              <a:t>Diagnosis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4114800" cy="4648200"/>
          </a:xfrm>
          <a:custGeom>
            <a:avLst/>
            <a:gdLst/>
            <a:ahLst/>
            <a:cxnLst/>
            <a:rect l="l" t="t" r="r" b="b"/>
            <a:pathLst>
              <a:path w="4114800" h="4648200">
                <a:moveTo>
                  <a:pt x="4114800" y="0"/>
                </a:moveTo>
                <a:lnTo>
                  <a:pt x="0" y="0"/>
                </a:lnTo>
                <a:lnTo>
                  <a:pt x="0" y="4648200"/>
                </a:lnTo>
                <a:lnTo>
                  <a:pt x="4114800" y="4648200"/>
                </a:lnTo>
                <a:lnTo>
                  <a:pt x="4114800" y="0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58493"/>
            <a:ext cx="3838575" cy="446532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5600" marR="5080" indent="-343535">
              <a:lnSpc>
                <a:spcPct val="90000"/>
              </a:lnSpc>
              <a:spcBef>
                <a:spcPts val="4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229" dirty="0">
                <a:solidFill>
                  <a:srgbClr val="FFFFFF"/>
                </a:solidFill>
                <a:latin typeface="Arial"/>
                <a:cs typeface="Arial"/>
              </a:rPr>
              <a:t>Ketika </a:t>
            </a:r>
            <a:r>
              <a:rPr sz="3200" b="1" spc="-190" dirty="0">
                <a:solidFill>
                  <a:srgbClr val="FFFFFF"/>
                </a:solidFill>
                <a:latin typeface="Arial"/>
                <a:cs typeface="Arial"/>
              </a:rPr>
              <a:t>individu  </a:t>
            </a:r>
            <a:r>
              <a:rPr sz="3200" b="1" spc="-210" dirty="0">
                <a:solidFill>
                  <a:srgbClr val="FFFFFF"/>
                </a:solidFill>
                <a:latin typeface="Arial"/>
                <a:cs typeface="Arial"/>
              </a:rPr>
              <a:t>membutuhkan  </a:t>
            </a:r>
            <a:r>
              <a:rPr sz="3200" b="1" spc="-225" dirty="0">
                <a:solidFill>
                  <a:srgbClr val="FFFFFF"/>
                </a:solidFill>
                <a:latin typeface="Arial"/>
                <a:cs typeface="Arial"/>
              </a:rPr>
              <a:t>keterangan </a:t>
            </a:r>
            <a:r>
              <a:rPr sz="3200" b="1" spc="-170" dirty="0">
                <a:solidFill>
                  <a:srgbClr val="FFFFFF"/>
                </a:solidFill>
                <a:latin typeface="Arial"/>
                <a:cs typeface="Arial"/>
              </a:rPr>
              <a:t>lebih  </a:t>
            </a:r>
            <a:r>
              <a:rPr sz="3200" b="1" spc="-135" dirty="0">
                <a:solidFill>
                  <a:srgbClr val="FFFFFF"/>
                </a:solidFill>
                <a:latin typeface="Arial"/>
                <a:cs typeface="Arial"/>
              </a:rPr>
              <a:t>lanjut </a:t>
            </a:r>
            <a:r>
              <a:rPr sz="3200" b="1" spc="-235" dirty="0">
                <a:solidFill>
                  <a:srgbClr val="FFFFFF"/>
                </a:solidFill>
                <a:latin typeface="Arial"/>
                <a:cs typeface="Arial"/>
              </a:rPr>
              <a:t>mengenai  </a:t>
            </a:r>
            <a:r>
              <a:rPr sz="3200" b="1" spc="-254" dirty="0">
                <a:solidFill>
                  <a:srgbClr val="FFFFFF"/>
                </a:solidFill>
                <a:latin typeface="Arial"/>
                <a:cs typeface="Arial"/>
              </a:rPr>
              <a:t>kondisi </a:t>
            </a:r>
            <a:r>
              <a:rPr sz="3200" b="1" spc="-280" dirty="0">
                <a:solidFill>
                  <a:srgbClr val="FFFFFF"/>
                </a:solidFill>
                <a:latin typeface="Arial"/>
                <a:cs typeface="Arial"/>
              </a:rPr>
              <a:t>psikologis  </a:t>
            </a:r>
            <a:r>
              <a:rPr sz="3200" b="1" spc="-300" dirty="0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sz="3200" b="1" spc="-215" dirty="0">
                <a:solidFill>
                  <a:srgbClr val="FFFFFF"/>
                </a:solidFill>
                <a:latin typeface="Arial"/>
                <a:cs typeface="Arial"/>
              </a:rPr>
              <a:t>ada </a:t>
            </a:r>
            <a:r>
              <a:rPr sz="3200" b="1" spc="-220" dirty="0">
                <a:solidFill>
                  <a:srgbClr val="FFFFFF"/>
                </a:solidFill>
                <a:latin typeface="Arial"/>
                <a:cs typeface="Arial"/>
              </a:rPr>
              <a:t>pada  </a:t>
            </a:r>
            <a:r>
              <a:rPr sz="3200" b="1" spc="-195" dirty="0">
                <a:solidFill>
                  <a:srgbClr val="FFFFFF"/>
                </a:solidFill>
                <a:latin typeface="Arial"/>
                <a:cs typeface="Arial"/>
              </a:rPr>
              <a:t>dirinya </a:t>
            </a:r>
            <a:r>
              <a:rPr sz="3200" b="1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260" dirty="0">
                <a:solidFill>
                  <a:srgbClr val="FFFFFF"/>
                </a:solidFill>
                <a:latin typeface="Arial"/>
                <a:cs typeface="Arial"/>
              </a:rPr>
              <a:t>biasanya  </a:t>
            </a:r>
            <a:r>
              <a:rPr sz="3200" b="1" spc="-180" dirty="0">
                <a:solidFill>
                  <a:srgbClr val="FFFFFF"/>
                </a:solidFill>
                <a:latin typeface="Arial"/>
                <a:cs typeface="Arial"/>
              </a:rPr>
              <a:t>bersifat </a:t>
            </a:r>
            <a:r>
              <a:rPr sz="3200" b="1" spc="-215" dirty="0">
                <a:solidFill>
                  <a:srgbClr val="FFFFFF"/>
                </a:solidFill>
                <a:latin typeface="Arial"/>
                <a:cs typeface="Arial"/>
              </a:rPr>
              <a:t>klinis </a:t>
            </a:r>
            <a:r>
              <a:rPr sz="3200" b="1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185" dirty="0">
                <a:solidFill>
                  <a:srgbClr val="FFFFFF"/>
                </a:solidFill>
                <a:latin typeface="Arial"/>
                <a:cs typeface="Arial"/>
              </a:rPr>
              <a:t>menjadi </a:t>
            </a:r>
            <a:r>
              <a:rPr sz="3200" b="1" spc="-250" dirty="0">
                <a:solidFill>
                  <a:srgbClr val="FFFFFF"/>
                </a:solidFill>
                <a:latin typeface="Arial"/>
                <a:cs typeface="Arial"/>
              </a:rPr>
              <a:t>dasar </a:t>
            </a:r>
            <a:r>
              <a:rPr sz="3200" b="1" spc="-190" dirty="0">
                <a:solidFill>
                  <a:srgbClr val="FFFFFF"/>
                </a:solidFill>
                <a:latin typeface="Arial"/>
                <a:cs typeface="Arial"/>
              </a:rPr>
              <a:t>untuk  </a:t>
            </a:r>
            <a:r>
              <a:rPr sz="3200" b="1" spc="-110" dirty="0">
                <a:solidFill>
                  <a:srgbClr val="FFFFFF"/>
                </a:solidFill>
                <a:latin typeface="Arial"/>
                <a:cs typeface="Arial"/>
              </a:rPr>
              <a:t>tritmen </a:t>
            </a:r>
            <a:r>
              <a:rPr sz="3200" b="1" spc="-170" dirty="0">
                <a:solidFill>
                  <a:srgbClr val="FFFFFF"/>
                </a:solidFill>
                <a:latin typeface="Arial"/>
                <a:cs typeface="Arial"/>
              </a:rPr>
              <a:t>lebih</a:t>
            </a:r>
            <a:r>
              <a:rPr sz="3200" b="1"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35" dirty="0">
                <a:solidFill>
                  <a:srgbClr val="FFFFFF"/>
                </a:solidFill>
                <a:latin typeface="Arial"/>
                <a:cs typeface="Arial"/>
              </a:rPr>
              <a:t>lanjut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48200" y="4038600"/>
            <a:ext cx="2133600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8000" y="4038600"/>
            <a:ext cx="1905000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5400" y="1752600"/>
            <a:ext cx="3276600" cy="2010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009900"/>
          </a:solidFill>
        </p:spPr>
        <p:txBody>
          <a:bodyPr vert="horz" wrap="square" lIns="0" tIns="234315" rIns="0" bIns="0" rtlCol="0">
            <a:spAutoFit/>
          </a:bodyPr>
          <a:lstStyle/>
          <a:p>
            <a:pPr marL="243204">
              <a:lnSpc>
                <a:spcPct val="100000"/>
              </a:lnSpc>
              <a:spcBef>
                <a:spcPts val="1845"/>
              </a:spcBef>
            </a:pPr>
            <a:r>
              <a:rPr sz="4000" spc="-375" dirty="0"/>
              <a:t>Kegunaan </a:t>
            </a:r>
            <a:r>
              <a:rPr sz="4000" spc="-555" dirty="0"/>
              <a:t>Tes </a:t>
            </a:r>
            <a:r>
              <a:rPr sz="4000" spc="-340" dirty="0"/>
              <a:t>Psikologi: </a:t>
            </a:r>
            <a:r>
              <a:rPr sz="4000" spc="-170" dirty="0"/>
              <a:t>Uji</a:t>
            </a:r>
            <a:r>
              <a:rPr sz="4000" spc="-75" dirty="0"/>
              <a:t> </a:t>
            </a:r>
            <a:r>
              <a:rPr sz="4000" spc="-305" dirty="0"/>
              <a:t>Hipotesis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57200" y="1600200"/>
            <a:ext cx="4191000" cy="1981200"/>
          </a:xfrm>
          <a:prstGeom prst="rect">
            <a:avLst/>
          </a:prstGeom>
          <a:solidFill>
            <a:srgbClr val="622422"/>
          </a:solidFill>
        </p:spPr>
        <p:txBody>
          <a:bodyPr vert="horz" wrap="square" lIns="0" tIns="18415" rIns="0" bIns="0" rtlCol="0">
            <a:spAutoFit/>
          </a:bodyPr>
          <a:lstStyle/>
          <a:p>
            <a:pPr marL="434340" marR="195580" indent="-343535">
              <a:lnSpc>
                <a:spcPct val="100400"/>
              </a:lnSpc>
              <a:spcBef>
                <a:spcPts val="145"/>
              </a:spcBef>
              <a:buFont typeface="Arial"/>
              <a:buChar char="•"/>
              <a:tabLst>
                <a:tab pos="434340" algn="l"/>
                <a:tab pos="434975" algn="l"/>
              </a:tabLst>
            </a:pPr>
            <a:r>
              <a:rPr sz="3200" b="1" spc="-220" dirty="0">
                <a:solidFill>
                  <a:srgbClr val="FFFFFF"/>
                </a:solidFill>
                <a:latin typeface="Arial"/>
                <a:cs typeface="Arial"/>
              </a:rPr>
              <a:t>Dilakukan </a:t>
            </a:r>
            <a:r>
              <a:rPr sz="3200" b="1" spc="-280" dirty="0">
                <a:solidFill>
                  <a:srgbClr val="FFFFFF"/>
                </a:solidFill>
                <a:latin typeface="Arial"/>
                <a:cs typeface="Arial"/>
              </a:rPr>
              <a:t>guna  </a:t>
            </a:r>
            <a:r>
              <a:rPr sz="3200" b="1" spc="-220" dirty="0">
                <a:solidFill>
                  <a:srgbClr val="FFFFFF"/>
                </a:solidFill>
                <a:latin typeface="Arial"/>
                <a:cs typeface="Arial"/>
              </a:rPr>
              <a:t>kepentingan </a:t>
            </a:r>
            <a:r>
              <a:rPr sz="3200" b="1" spc="-170" dirty="0">
                <a:solidFill>
                  <a:srgbClr val="FFFFFF"/>
                </a:solidFill>
                <a:latin typeface="Arial"/>
                <a:cs typeface="Arial"/>
              </a:rPr>
              <a:t>ilmu  </a:t>
            </a:r>
            <a:r>
              <a:rPr sz="3200" b="1" spc="-220" dirty="0">
                <a:solidFill>
                  <a:srgbClr val="FFFFFF"/>
                </a:solidFill>
                <a:latin typeface="Arial"/>
                <a:cs typeface="Arial"/>
              </a:rPr>
              <a:t>pengetahuan </a:t>
            </a:r>
            <a:r>
              <a:rPr sz="3200" b="1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3200" b="1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175" dirty="0">
                <a:solidFill>
                  <a:srgbClr val="FFFFFF"/>
                </a:solidFill>
                <a:latin typeface="Arial"/>
                <a:cs typeface="Arial"/>
              </a:rPr>
              <a:t>riset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8382" y="4042880"/>
            <a:ext cx="3801035" cy="2212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600" y="3733800"/>
            <a:ext cx="3886200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76800" y="1676400"/>
            <a:ext cx="3733800" cy="1752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744</Words>
  <Application>Microsoft Office PowerPoint</Application>
  <PresentationFormat>On-screen Show (4:3)</PresentationFormat>
  <Paragraphs>133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Carlito</vt:lpstr>
      <vt:lpstr>Times New Roman</vt:lpstr>
      <vt:lpstr>Wingdings</vt:lpstr>
      <vt:lpstr>Office Theme</vt:lpstr>
      <vt:lpstr>PowerPoint Presentation</vt:lpstr>
      <vt:lpstr>Definisi Tes</vt:lpstr>
      <vt:lpstr>Definisi Tes (lanj.)</vt:lpstr>
      <vt:lpstr>Definisi Tes (lanj.)</vt:lpstr>
      <vt:lpstr>Kegunaan Tes Psikologi</vt:lpstr>
      <vt:lpstr>Kegunaan Tes Psikologi: Informasi</vt:lpstr>
      <vt:lpstr>Kegunaan Tes Psikologi: Evaluasi</vt:lpstr>
      <vt:lpstr>Kegunaan Tes Psikologi: Diagnosis</vt:lpstr>
      <vt:lpstr>Kegunaan Tes Psikologi: Uji Hipotesis</vt:lpstr>
      <vt:lpstr>Kelemahan Tes Psikologi</vt:lpstr>
      <vt:lpstr>Kelemahan Tes Psikologi (lanj.)</vt:lpstr>
      <vt:lpstr>Kelemahan Tes Psikologi (lanj.)</vt:lpstr>
      <vt:lpstr>Kelemahan Tes Psikologi (lanj.)</vt:lpstr>
      <vt:lpstr>Kelemahan Tes Psikologi (lanj.)</vt:lpstr>
      <vt:lpstr>Kelemahan Tes Psikologi (lanj.)</vt:lpstr>
      <vt:lpstr>Kelemahan Tes Psikologi (lanj.)</vt:lpstr>
      <vt:lpstr>Kelemahan Tes Psikologi (lanj.)</vt:lpstr>
      <vt:lpstr>Kelemahan Tes Psikologi (lanj.)</vt:lpstr>
      <vt:lpstr>Kelemahan Tes Psikologi (lanj.)</vt:lpstr>
      <vt:lpstr>Pendekatan dalam  Pengukuran Psikologi</vt:lpstr>
      <vt:lpstr>Pendekatan dalam  Pengukuran Psikologi (lanj.)</vt:lpstr>
      <vt:lpstr>Metode Pengukuran Psikologi</vt:lpstr>
      <vt:lpstr>Metode Pengukuran Psikologi (lanj.)</vt:lpstr>
      <vt:lpstr>Metode Pengukuran Psikologi (lanj.)</vt:lpstr>
      <vt:lpstr>Metode Pengukuran Psikologi (lanj.)</vt:lpstr>
      <vt:lpstr>Performansi Maksimal</vt:lpstr>
      <vt:lpstr>Performansi Maksimal (lanj.)</vt:lpstr>
      <vt:lpstr>PowerPoint Presentation</vt:lpstr>
      <vt:lpstr>Performansi Tipikal</vt:lpstr>
      <vt:lpstr>Performansi Tipikal (lanj.)</vt:lpstr>
      <vt:lpstr>Performansi Tipikal (lanj.)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 PSIKOMETRI</dc:title>
  <dc:creator>ASUS</dc:creator>
  <cp:lastModifiedBy>sinuhaji.karo2@gmail.com</cp:lastModifiedBy>
  <cp:revision>2</cp:revision>
  <dcterms:created xsi:type="dcterms:W3CDTF">2022-03-16T23:39:58Z</dcterms:created>
  <dcterms:modified xsi:type="dcterms:W3CDTF">2022-03-23T22:59:26Z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2022-03-16T00:00:00Z</vt:filetime>
  </property>
</Properties>
</file>